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58" r:id="rId9"/>
    <p:sldId id="267" r:id="rId10"/>
    <p:sldId id="270" r:id="rId11"/>
    <p:sldId id="271" r:id="rId12"/>
    <p:sldId id="272" r:id="rId13"/>
    <p:sldId id="273" r:id="rId14"/>
    <p:sldId id="274" r:id="rId15"/>
    <p:sldId id="292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94" r:id="rId28"/>
    <p:sldId id="295" r:id="rId29"/>
    <p:sldId id="296" r:id="rId30"/>
    <p:sldId id="297" r:id="rId31"/>
    <p:sldId id="298" r:id="rId32"/>
    <p:sldId id="299" r:id="rId33"/>
    <p:sldId id="286" r:id="rId34"/>
    <p:sldId id="288" r:id="rId35"/>
    <p:sldId id="287" r:id="rId36"/>
    <p:sldId id="289" r:id="rId37"/>
    <p:sldId id="290" r:id="rId38"/>
    <p:sldId id="291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3300"/>
    <a:srgbClr val="000066"/>
    <a:srgbClr val="800000"/>
    <a:srgbClr val="CC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ลักษณะสีอ่อน 3 - เน้น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34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4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14E1-BBC8-4D7B-A8D5-193C885DCF14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941D1-354A-49C3-8136-2EA93DE4A0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14E1-BBC8-4D7B-A8D5-193C885DCF14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941D1-354A-49C3-8136-2EA93DE4A0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14E1-BBC8-4D7B-A8D5-193C885DCF14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941D1-354A-49C3-8136-2EA93DE4A0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14E1-BBC8-4D7B-A8D5-193C885DCF14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941D1-354A-49C3-8136-2EA93DE4A0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14E1-BBC8-4D7B-A8D5-193C885DCF14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941D1-354A-49C3-8136-2EA93DE4A0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14E1-BBC8-4D7B-A8D5-193C885DCF14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941D1-354A-49C3-8136-2EA93DE4A0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14E1-BBC8-4D7B-A8D5-193C885DCF14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941D1-354A-49C3-8136-2EA93DE4A0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14E1-BBC8-4D7B-A8D5-193C885DCF14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941D1-354A-49C3-8136-2EA93DE4A0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14E1-BBC8-4D7B-A8D5-193C885DCF14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941D1-354A-49C3-8136-2EA93DE4A0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14E1-BBC8-4D7B-A8D5-193C885DCF14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941D1-354A-49C3-8136-2EA93DE4A0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14E1-BBC8-4D7B-A8D5-193C885DCF14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941D1-354A-49C3-8136-2EA93DE4A0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E14E1-BBC8-4D7B-A8D5-193C885DCF14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D941D1-354A-49C3-8136-2EA93DE4A0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h-TH" sz="6000" b="1" dirty="0">
                <a:solidFill>
                  <a:srgbClr val="FFFF00"/>
                </a:solidFill>
                <a:cs typeface="+mn-cs"/>
              </a:rPr>
              <a:t>บทบาทหน้าที่ ความ</a:t>
            </a:r>
            <a:r>
              <a:rPr lang="th-TH" sz="6000" b="1" dirty="0" smtClean="0">
                <a:solidFill>
                  <a:srgbClr val="FFFF00"/>
                </a:solidFill>
                <a:cs typeface="+mn-cs"/>
              </a:rPr>
              <a:t>รับผิดชอบ</a:t>
            </a:r>
            <a:r>
              <a:rPr lang="en-US" sz="6000" b="1" dirty="0" smtClean="0">
                <a:solidFill>
                  <a:srgbClr val="FFFF00"/>
                </a:solidFill>
                <a:cs typeface="+mn-cs"/>
              </a:rPr>
              <a:t/>
            </a:r>
            <a:br>
              <a:rPr lang="en-US" sz="6000" b="1" dirty="0" smtClean="0">
                <a:solidFill>
                  <a:srgbClr val="FFFF00"/>
                </a:solidFill>
                <a:cs typeface="+mn-cs"/>
              </a:rPr>
            </a:br>
            <a:r>
              <a:rPr lang="th-TH" sz="6000" b="1" dirty="0" smtClean="0">
                <a:solidFill>
                  <a:srgbClr val="FFFF00"/>
                </a:solidFill>
                <a:cs typeface="+mn-cs"/>
              </a:rPr>
              <a:t>ของ</a:t>
            </a:r>
            <a:r>
              <a:rPr lang="en-US" sz="6000" b="1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th-TH" sz="6000" b="1" dirty="0" smtClean="0">
                <a:solidFill>
                  <a:srgbClr val="FFFF00"/>
                </a:solidFill>
                <a:cs typeface="+mn-cs"/>
              </a:rPr>
              <a:t>ศึกษานิเทศก์ </a:t>
            </a:r>
            <a:endParaRPr lang="en-US" sz="6000" dirty="0">
              <a:solidFill>
                <a:srgbClr val="FFFF00"/>
              </a:solidFill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609600" y="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th-TH" sz="3600" b="1" dirty="0" smtClean="0">
              <a:solidFill>
                <a:srgbClr val="FFFF00"/>
              </a:solidFill>
            </a:endParaRPr>
          </a:p>
          <a:p>
            <a:endParaRPr lang="th-TH" sz="3600" b="1" dirty="0">
              <a:solidFill>
                <a:srgbClr val="FFFF00"/>
              </a:solidFill>
            </a:endParaRPr>
          </a:p>
          <a:p>
            <a:endParaRPr lang="th-TH" sz="3600" b="1" dirty="0" smtClean="0">
              <a:solidFill>
                <a:srgbClr val="FFFF00"/>
              </a:solidFill>
            </a:endParaRPr>
          </a:p>
          <a:p>
            <a:endParaRPr lang="th-TH" sz="3600" b="1" dirty="0" smtClean="0">
              <a:solidFill>
                <a:srgbClr val="FFFF00"/>
              </a:solidFill>
            </a:endParaRPr>
          </a:p>
          <a:p>
            <a:endParaRPr lang="th-TH" sz="3600" b="1" dirty="0">
              <a:solidFill>
                <a:srgbClr val="FFFF00"/>
              </a:solidFill>
            </a:endParaRPr>
          </a:p>
          <a:p>
            <a:endParaRPr lang="th-TH" sz="3600" b="1" dirty="0" smtClean="0">
              <a:solidFill>
                <a:srgbClr val="FFFF00"/>
              </a:solidFill>
            </a:endParaRPr>
          </a:p>
          <a:p>
            <a:r>
              <a:rPr lang="th-TH" sz="3600" b="1" dirty="0" smtClean="0">
                <a:solidFill>
                  <a:schemeClr val="bg1"/>
                </a:solidFill>
              </a:rPr>
              <a:t>จุดมุ่งหมาย</a:t>
            </a:r>
            <a:r>
              <a:rPr lang="th-TH" sz="3600" b="1" dirty="0">
                <a:solidFill>
                  <a:schemeClr val="bg1"/>
                </a:solidFill>
              </a:rPr>
              <a:t>ของการนิเทศ</a:t>
            </a:r>
            <a:r>
              <a:rPr lang="th-TH" sz="3600" b="1" dirty="0" smtClean="0">
                <a:solidFill>
                  <a:schemeClr val="bg1"/>
                </a:solidFill>
              </a:rPr>
              <a:t>การศึกษา</a:t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rgbClr val="FFFF00"/>
                </a:solidFill>
              </a:rPr>
              <a:t/>
            </a:r>
            <a:br>
              <a:rPr lang="en-US" sz="3600" b="1" dirty="0">
                <a:solidFill>
                  <a:srgbClr val="FFFF00"/>
                </a:solidFill>
              </a:rPr>
            </a:br>
            <a:r>
              <a:rPr lang="en-US" sz="3600" b="1" dirty="0">
                <a:solidFill>
                  <a:srgbClr val="FFFF00"/>
                </a:solidFill>
              </a:rPr>
              <a:t> 	1. </a:t>
            </a:r>
            <a:r>
              <a:rPr lang="th-TH" sz="3600" b="1" dirty="0" smtClean="0">
                <a:solidFill>
                  <a:srgbClr val="FFFF00"/>
                </a:solidFill>
              </a:rPr>
              <a:t>เพื่อให้</a:t>
            </a:r>
            <a:r>
              <a:rPr lang="th-TH" sz="3600" b="1" dirty="0">
                <a:solidFill>
                  <a:srgbClr val="FFFF00"/>
                </a:solidFill>
              </a:rPr>
              <a:t>คำแนะนำ</a:t>
            </a:r>
            <a:r>
              <a:rPr lang="th-TH" sz="3600" b="1" dirty="0" smtClean="0">
                <a:solidFill>
                  <a:srgbClr val="FFFF00"/>
                </a:solidFill>
              </a:rPr>
              <a:t>ช่วยเหลือ  ให้</a:t>
            </a:r>
            <a:r>
              <a:rPr lang="th-TH" sz="3600" b="1" dirty="0">
                <a:solidFill>
                  <a:srgbClr val="FFFF00"/>
                </a:solidFill>
              </a:rPr>
              <a:t>คนใน</a:t>
            </a:r>
            <a:r>
              <a:rPr lang="th-TH" sz="3600" b="1" dirty="0" smtClean="0">
                <a:solidFill>
                  <a:srgbClr val="FFFF00"/>
                </a:solidFill>
              </a:rPr>
              <a:t>องค์กร  </a:t>
            </a:r>
            <a:r>
              <a:rPr lang="th-TH" sz="3600" b="1" dirty="0">
                <a:solidFill>
                  <a:srgbClr val="FFFF00"/>
                </a:solidFill>
              </a:rPr>
              <a:t>มีความรู้ความสามารถในการทำงานมากขึ้น </a:t>
            </a:r>
            <a:endParaRPr lang="en-US" sz="3600" b="1" dirty="0">
              <a:solidFill>
                <a:srgbClr val="FFFF00"/>
              </a:solidFill>
            </a:endParaRPr>
          </a:p>
          <a:p>
            <a:r>
              <a:rPr lang="en-US" sz="3600" b="1" dirty="0">
                <a:solidFill>
                  <a:srgbClr val="FFFF00"/>
                </a:solidFill>
              </a:rPr>
              <a:t> 	2. </a:t>
            </a:r>
            <a:r>
              <a:rPr lang="th-TH" sz="3600" b="1" dirty="0" smtClean="0">
                <a:solidFill>
                  <a:srgbClr val="FFFF00"/>
                </a:solidFill>
              </a:rPr>
              <a:t>เพื่อสร้างสรรค์</a:t>
            </a:r>
            <a:r>
              <a:rPr lang="th-TH" sz="3600" b="1" dirty="0">
                <a:solidFill>
                  <a:srgbClr val="FFFF00"/>
                </a:solidFill>
              </a:rPr>
              <a:t>วิธีการทำงานให้มีประสิทธิภาพยิ่งขึ้น </a:t>
            </a:r>
            <a:endParaRPr lang="en-US" sz="3600" b="1" dirty="0">
              <a:solidFill>
                <a:srgbClr val="FFFF00"/>
              </a:solidFill>
            </a:endParaRPr>
          </a:p>
          <a:p>
            <a:r>
              <a:rPr lang="en-US" sz="3600" b="1" dirty="0">
                <a:solidFill>
                  <a:srgbClr val="FFFF00"/>
                </a:solidFill>
              </a:rPr>
              <a:t> 	3. </a:t>
            </a:r>
            <a:r>
              <a:rPr lang="th-TH" sz="3600" b="1" dirty="0">
                <a:solidFill>
                  <a:srgbClr val="FFFF00"/>
                </a:solidFill>
              </a:rPr>
              <a:t>เพื่อประสานสัมพันธ์  </a:t>
            </a:r>
            <a:r>
              <a:rPr lang="th-TH" sz="3600" b="1" dirty="0" smtClean="0">
                <a:solidFill>
                  <a:srgbClr val="FFFF00"/>
                </a:solidFill>
              </a:rPr>
              <a:t>สร้าง</a:t>
            </a:r>
            <a:r>
              <a:rPr lang="th-TH" sz="3600" b="1" dirty="0">
                <a:solidFill>
                  <a:srgbClr val="FFFF00"/>
                </a:solidFill>
              </a:rPr>
              <a:t>ความร่วมมือและสร้างความเข้าใจในการทำงาน </a:t>
            </a:r>
            <a:endParaRPr lang="en-US" sz="3600" b="1" dirty="0">
              <a:solidFill>
                <a:srgbClr val="FFFF00"/>
              </a:solidFill>
            </a:endParaRPr>
          </a:p>
          <a:p>
            <a:r>
              <a:rPr lang="th-TH" sz="3600" b="1" dirty="0">
                <a:solidFill>
                  <a:srgbClr val="FFFF00"/>
                </a:solidFill>
              </a:rPr>
              <a:t> 	</a:t>
            </a:r>
            <a:r>
              <a:rPr lang="en-US" sz="3600" b="1" dirty="0">
                <a:solidFill>
                  <a:srgbClr val="FFFF00"/>
                </a:solidFill>
              </a:rPr>
              <a:t>4. </a:t>
            </a:r>
            <a:r>
              <a:rPr lang="th-TH" sz="3600" b="1" dirty="0">
                <a:solidFill>
                  <a:srgbClr val="FFFF00"/>
                </a:solidFill>
              </a:rPr>
              <a:t>เพื่อสร้าง</a:t>
            </a:r>
            <a:r>
              <a:rPr lang="th-TH" sz="3600" b="1" dirty="0" smtClean="0">
                <a:solidFill>
                  <a:srgbClr val="FFFF00"/>
                </a:solidFill>
              </a:rPr>
              <a:t>ขวัญ กำลังใจ  ความมั่นใจ และ</a:t>
            </a:r>
            <a:r>
              <a:rPr lang="th-TH" sz="3600" b="1" dirty="0">
                <a:solidFill>
                  <a:srgbClr val="FFFF00"/>
                </a:solidFill>
              </a:rPr>
              <a:t>ความสบาย</a:t>
            </a:r>
            <a:r>
              <a:rPr lang="th-TH" sz="3600" b="1" dirty="0" smtClean="0">
                <a:solidFill>
                  <a:srgbClr val="FFFF00"/>
                </a:solidFill>
              </a:rPr>
              <a:t>ใจใน</a:t>
            </a:r>
            <a:r>
              <a:rPr lang="th-TH" sz="3600" b="1" dirty="0">
                <a:solidFill>
                  <a:srgbClr val="FFFF00"/>
                </a:solidFill>
              </a:rPr>
              <a:t>การทำงาน </a:t>
            </a:r>
            <a:endParaRPr lang="en-US" sz="3600" b="1" dirty="0">
              <a:solidFill>
                <a:srgbClr val="FFFF00"/>
              </a:solidFill>
            </a:endParaRPr>
          </a:p>
          <a:p>
            <a:r>
              <a:rPr lang="en-US" sz="3600" b="1" dirty="0">
                <a:solidFill>
                  <a:srgbClr val="FFFF00"/>
                </a:solidFill>
              </a:rPr>
              <a:t/>
            </a:r>
            <a:br>
              <a:rPr lang="en-US" sz="3600" b="1" dirty="0">
                <a:solidFill>
                  <a:srgbClr val="FFFF00"/>
                </a:solidFill>
              </a:rPr>
            </a:br>
            <a:endParaRPr lang="en-US" sz="3600" b="1" dirty="0">
              <a:solidFill>
                <a:srgbClr val="FFFF00"/>
              </a:solidFill>
            </a:endParaRPr>
          </a:p>
          <a:p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609600" y="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th-TH" sz="4000" b="1" dirty="0" smtClean="0">
              <a:solidFill>
                <a:schemeClr val="bg1"/>
              </a:solidFill>
            </a:endParaRPr>
          </a:p>
          <a:p>
            <a:endParaRPr lang="th-TH" sz="4000" b="1" dirty="0">
              <a:solidFill>
                <a:schemeClr val="bg1"/>
              </a:solidFill>
            </a:endParaRPr>
          </a:p>
          <a:p>
            <a:r>
              <a:rPr lang="th-TH" sz="4000" b="1" dirty="0" smtClean="0">
                <a:solidFill>
                  <a:srgbClr val="FFFF00"/>
                </a:solidFill>
              </a:rPr>
              <a:t>จุดมุ่งหมาย</a:t>
            </a:r>
            <a:r>
              <a:rPr lang="th-TH" sz="4000" b="1" dirty="0">
                <a:solidFill>
                  <a:srgbClr val="FFFF00"/>
                </a:solidFill>
              </a:rPr>
              <a:t>การนิเทศแนว</a:t>
            </a:r>
            <a:r>
              <a:rPr lang="th-TH" sz="4000" b="1" dirty="0" smtClean="0">
                <a:solidFill>
                  <a:srgbClr val="FFFF00"/>
                </a:solidFill>
              </a:rPr>
              <a:t>ใหม่</a:t>
            </a:r>
          </a:p>
          <a:p>
            <a:r>
              <a:rPr lang="en-US" sz="4000" b="1" dirty="0">
                <a:solidFill>
                  <a:schemeClr val="bg1"/>
                </a:solidFill>
              </a:rPr>
              <a:t/>
            </a:r>
            <a:br>
              <a:rPr lang="en-US" sz="4000" b="1" dirty="0">
                <a:solidFill>
                  <a:schemeClr val="bg1"/>
                </a:solidFill>
              </a:rPr>
            </a:br>
            <a:r>
              <a:rPr lang="en-US" sz="4000" b="1" dirty="0">
                <a:solidFill>
                  <a:schemeClr val="bg1"/>
                </a:solidFill>
              </a:rPr>
              <a:t>  </a:t>
            </a:r>
            <a:r>
              <a:rPr lang="en-US" sz="4000" b="1" dirty="0" smtClean="0">
                <a:solidFill>
                  <a:schemeClr val="bg1"/>
                </a:solidFill>
              </a:rPr>
              <a:t>  1</a:t>
            </a:r>
            <a:r>
              <a:rPr lang="en-US" sz="4000" b="1" dirty="0">
                <a:solidFill>
                  <a:schemeClr val="bg1"/>
                </a:solidFill>
              </a:rPr>
              <a:t>. </a:t>
            </a:r>
            <a:r>
              <a:rPr lang="th-TH" sz="4000" b="1" dirty="0">
                <a:solidFill>
                  <a:schemeClr val="bg1"/>
                </a:solidFill>
              </a:rPr>
              <a:t>เพื่อแบ่งบัน  </a:t>
            </a:r>
            <a:r>
              <a:rPr lang="en-US" sz="3600" b="1" dirty="0">
                <a:solidFill>
                  <a:schemeClr val="bg1"/>
                </a:solidFill>
              </a:rPr>
              <a:t>(Share)</a:t>
            </a:r>
          </a:p>
          <a:p>
            <a:r>
              <a:rPr lang="en-US" sz="4000" b="1" dirty="0">
                <a:solidFill>
                  <a:schemeClr val="bg1"/>
                </a:solidFill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</a:rPr>
              <a:t>   2</a:t>
            </a:r>
            <a:r>
              <a:rPr lang="en-US" sz="4000" b="1" dirty="0">
                <a:solidFill>
                  <a:schemeClr val="bg1"/>
                </a:solidFill>
              </a:rPr>
              <a:t>. </a:t>
            </a:r>
            <a:r>
              <a:rPr lang="th-TH" sz="4000" b="1" dirty="0">
                <a:solidFill>
                  <a:schemeClr val="bg1"/>
                </a:solidFill>
              </a:rPr>
              <a:t>เน้นผลลัพธ์ </a:t>
            </a:r>
            <a:r>
              <a:rPr lang="th-TH" sz="3600" b="1" dirty="0">
                <a:solidFill>
                  <a:schemeClr val="bg1"/>
                </a:solidFill>
              </a:rPr>
              <a:t>(</a:t>
            </a:r>
            <a:r>
              <a:rPr lang="en-US" sz="3600" b="1" dirty="0">
                <a:solidFill>
                  <a:schemeClr val="bg1"/>
                </a:solidFill>
              </a:rPr>
              <a:t>Outcome</a:t>
            </a:r>
            <a:r>
              <a:rPr lang="th-TH" sz="3600" b="1" dirty="0">
                <a:solidFill>
                  <a:schemeClr val="bg1"/>
                </a:solidFill>
              </a:rPr>
              <a:t>)</a:t>
            </a:r>
            <a:endParaRPr lang="en-US" sz="3600" b="1" dirty="0">
              <a:solidFill>
                <a:schemeClr val="bg1"/>
              </a:solidFill>
            </a:endParaRPr>
          </a:p>
          <a:p>
            <a:r>
              <a:rPr lang="en-US" sz="4000" b="1" dirty="0">
                <a:solidFill>
                  <a:schemeClr val="bg1"/>
                </a:solidFill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</a:rPr>
              <a:t>   3</a:t>
            </a:r>
            <a:r>
              <a:rPr lang="en-US" sz="4000" b="1" dirty="0">
                <a:solidFill>
                  <a:schemeClr val="bg1"/>
                </a:solidFill>
              </a:rPr>
              <a:t>. </a:t>
            </a:r>
            <a:r>
              <a:rPr lang="th-TH" sz="4000" b="1" dirty="0">
                <a:solidFill>
                  <a:schemeClr val="bg1"/>
                </a:solidFill>
              </a:rPr>
              <a:t>แนวคิดและยุทธศาสตร์ เพื่อการขับเคลื่อนไปข้างหน้าอย่างมีเป้าหมาย </a:t>
            </a:r>
            <a:r>
              <a:rPr lang="th-TH" sz="3600" b="1" dirty="0">
                <a:solidFill>
                  <a:schemeClr val="bg1"/>
                </a:solidFill>
              </a:rPr>
              <a:t>(</a:t>
            </a:r>
            <a:r>
              <a:rPr lang="en-US" sz="3600" b="1" dirty="0">
                <a:solidFill>
                  <a:schemeClr val="bg1"/>
                </a:solidFill>
              </a:rPr>
              <a:t>Aim</a:t>
            </a:r>
            <a:r>
              <a:rPr lang="th-TH" sz="3600" b="1" dirty="0">
                <a:solidFill>
                  <a:schemeClr val="bg1"/>
                </a:solidFill>
              </a:rPr>
              <a:t>)</a:t>
            </a:r>
            <a:endParaRPr lang="en-US" sz="3600" b="1" dirty="0">
              <a:solidFill>
                <a:schemeClr val="bg1"/>
              </a:solidFill>
            </a:endParaRPr>
          </a:p>
          <a:p>
            <a:r>
              <a:rPr lang="en-US" sz="4000" b="1" dirty="0">
                <a:solidFill>
                  <a:schemeClr val="bg1"/>
                </a:solidFill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</a:rPr>
              <a:t>   4</a:t>
            </a:r>
            <a:r>
              <a:rPr lang="en-US" sz="4000" b="1" dirty="0">
                <a:solidFill>
                  <a:schemeClr val="bg1"/>
                </a:solidFill>
              </a:rPr>
              <a:t>. </a:t>
            </a:r>
            <a:r>
              <a:rPr lang="th-TH" sz="4000" b="1" dirty="0">
                <a:solidFill>
                  <a:schemeClr val="bg1"/>
                </a:solidFill>
              </a:rPr>
              <a:t>การนิเทศเพื่อพัฒนางานให้มีคุณภาพ สามารถประกันคุณภาพ</a:t>
            </a:r>
            <a:r>
              <a:rPr lang="th-TH" sz="4000" b="1" dirty="0" smtClean="0">
                <a:solidFill>
                  <a:schemeClr val="bg1"/>
                </a:solidFill>
              </a:rPr>
              <a:t>ได้ (</a:t>
            </a:r>
            <a:r>
              <a:rPr lang="en-US" sz="4000" b="1" dirty="0" smtClean="0">
                <a:solidFill>
                  <a:schemeClr val="bg1"/>
                </a:solidFill>
              </a:rPr>
              <a:t>Quality Assurance</a:t>
            </a:r>
            <a:r>
              <a:rPr lang="th-TH" sz="4000" b="1" dirty="0" smtClean="0">
                <a:solidFill>
                  <a:schemeClr val="bg1"/>
                </a:solidFill>
              </a:rPr>
              <a:t>)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609600" y="304800"/>
            <a:ext cx="8305800" cy="4876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sz="4000" b="1" dirty="0" smtClean="0">
              <a:solidFill>
                <a:schemeClr val="bg1"/>
              </a:solidFill>
            </a:endParaRPr>
          </a:p>
          <a:p>
            <a:r>
              <a:rPr lang="th-TH" sz="4000" b="1" dirty="0" smtClean="0">
                <a:solidFill>
                  <a:schemeClr val="bg1"/>
                </a:solidFill>
              </a:rPr>
              <a:t>การ</a:t>
            </a:r>
            <a:r>
              <a:rPr lang="th-TH" sz="4000" b="1" dirty="0">
                <a:solidFill>
                  <a:schemeClr val="bg1"/>
                </a:solidFill>
              </a:rPr>
              <a:t>พัฒนาบทบาทหน้าที่ของ</a:t>
            </a:r>
            <a:r>
              <a:rPr lang="th-TH" sz="4000" b="1" dirty="0" smtClean="0">
                <a:solidFill>
                  <a:schemeClr val="bg1"/>
                </a:solidFill>
              </a:rPr>
              <a:t>ศึกษานิเทศก์</a:t>
            </a:r>
            <a:r>
              <a:rPr lang="en-US" sz="4000" b="1" dirty="0" smtClean="0">
                <a:solidFill>
                  <a:schemeClr val="bg1"/>
                </a:solidFill>
              </a:rPr>
              <a:t/>
            </a:r>
            <a:br>
              <a:rPr lang="en-US" sz="4000" b="1" dirty="0" smtClean="0">
                <a:solidFill>
                  <a:schemeClr val="bg1"/>
                </a:solidFill>
              </a:rPr>
            </a:br>
            <a:r>
              <a:rPr lang="en-US" sz="4000" b="1" dirty="0" smtClean="0">
                <a:solidFill>
                  <a:schemeClr val="bg1"/>
                </a:solidFill>
              </a:rPr>
              <a:t/>
            </a:r>
            <a:br>
              <a:rPr lang="en-US" sz="4000" b="1" dirty="0" smtClean="0">
                <a:solidFill>
                  <a:schemeClr val="bg1"/>
                </a:solidFill>
              </a:rPr>
            </a:br>
            <a:r>
              <a:rPr lang="th-TH" sz="4000" b="1" dirty="0"/>
              <a:t> </a:t>
            </a:r>
            <a:r>
              <a:rPr lang="th-TH" sz="4000" b="1" dirty="0">
                <a:solidFill>
                  <a:srgbClr val="FFFF00"/>
                </a:solidFill>
              </a:rPr>
              <a:t>ลักษณะของการนิเทศ</a:t>
            </a:r>
            <a:r>
              <a:rPr lang="th-TH" sz="4000" b="1" dirty="0" smtClean="0">
                <a:solidFill>
                  <a:srgbClr val="FFFF00"/>
                </a:solidFill>
              </a:rPr>
              <a:t>การศึกษา</a:t>
            </a:r>
            <a:r>
              <a:rPr lang="en-US" sz="4000" b="1" dirty="0" smtClean="0">
                <a:solidFill>
                  <a:srgbClr val="FFFF00"/>
                </a:solidFill>
              </a:rPr>
              <a:t/>
            </a:r>
            <a:br>
              <a:rPr lang="en-US" sz="4000" b="1" dirty="0" smtClean="0">
                <a:solidFill>
                  <a:srgbClr val="FFFF00"/>
                </a:solidFill>
              </a:rPr>
            </a:br>
            <a:r>
              <a:rPr lang="en-US" sz="4000" b="1" dirty="0">
                <a:solidFill>
                  <a:srgbClr val="FFFF00"/>
                </a:solidFill>
              </a:rPr>
              <a:t/>
            </a:r>
            <a:br>
              <a:rPr lang="en-US" sz="4000" b="1" dirty="0">
                <a:solidFill>
                  <a:srgbClr val="FFFF00"/>
                </a:solidFill>
              </a:rPr>
            </a:br>
            <a:r>
              <a:rPr lang="en-US" sz="4000" b="1" dirty="0">
                <a:solidFill>
                  <a:schemeClr val="bg1"/>
                </a:solidFill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</a:rPr>
              <a:t>    </a:t>
            </a:r>
            <a:r>
              <a:rPr lang="th-TH" sz="4000" b="1" dirty="0" smtClean="0">
                <a:solidFill>
                  <a:schemeClr val="bg1"/>
                </a:solidFill>
              </a:rPr>
              <a:t>การ</a:t>
            </a:r>
            <a:r>
              <a:rPr lang="th-TH" sz="4000" b="1" dirty="0">
                <a:solidFill>
                  <a:schemeClr val="bg1"/>
                </a:solidFill>
              </a:rPr>
              <a:t>นิเทศการสอน  </a:t>
            </a:r>
            <a:r>
              <a:rPr lang="th-TH" sz="4000" b="1" dirty="0">
                <a:solidFill>
                  <a:srgbClr val="FFFF00"/>
                </a:solidFill>
              </a:rPr>
              <a:t>เป็นการพัฒนาบุคลากรให้มีความรู้</a:t>
            </a:r>
            <a:r>
              <a:rPr lang="th-TH" sz="4000" b="1" dirty="0" smtClean="0">
                <a:solidFill>
                  <a:srgbClr val="FFFF00"/>
                </a:solidFill>
              </a:rPr>
              <a:t>ความสามารถใน</a:t>
            </a:r>
            <a:r>
              <a:rPr lang="th-TH" sz="4000" b="1" dirty="0">
                <a:solidFill>
                  <a:srgbClr val="FFFF00"/>
                </a:solidFill>
              </a:rPr>
              <a:t>การปฏิบัติงาน</a:t>
            </a:r>
            <a:r>
              <a:rPr lang="th-TH" sz="4000" b="1" dirty="0" smtClean="0">
                <a:solidFill>
                  <a:srgbClr val="FFFF00"/>
                </a:solidFill>
              </a:rPr>
              <a:t>สอน</a:t>
            </a:r>
            <a:endParaRPr lang="en-US" sz="4000" b="1" dirty="0" smtClean="0">
              <a:solidFill>
                <a:srgbClr val="FFFF00"/>
              </a:solidFill>
            </a:endParaRPr>
          </a:p>
          <a:p>
            <a:r>
              <a:rPr lang="en-US" sz="4000" b="1" dirty="0" smtClean="0">
                <a:solidFill>
                  <a:schemeClr val="bg1"/>
                </a:solidFill>
              </a:rPr>
              <a:t>     </a:t>
            </a:r>
            <a:r>
              <a:rPr lang="th-TH" sz="4000" b="1" dirty="0" smtClean="0">
                <a:solidFill>
                  <a:schemeClr val="bg1"/>
                </a:solidFill>
              </a:rPr>
              <a:t>การ</a:t>
            </a:r>
            <a:r>
              <a:rPr lang="th-TH" sz="4000" b="1" dirty="0">
                <a:solidFill>
                  <a:schemeClr val="bg1"/>
                </a:solidFill>
              </a:rPr>
              <a:t>นิเทศการศึกษาทั่วไป  </a:t>
            </a:r>
            <a:r>
              <a:rPr lang="th-TH" sz="4000" b="1" dirty="0">
                <a:solidFill>
                  <a:srgbClr val="FFFF00"/>
                </a:solidFill>
              </a:rPr>
              <a:t>เป็นการพัฒนา</a:t>
            </a:r>
            <a:r>
              <a:rPr lang="th-TH" sz="4000" b="1" dirty="0" smtClean="0">
                <a:solidFill>
                  <a:srgbClr val="FFFF00"/>
                </a:solidFill>
              </a:rPr>
              <a:t>บุคลากร</a:t>
            </a:r>
            <a:r>
              <a:rPr lang="en-US" sz="4000" b="1" dirty="0" smtClean="0">
                <a:solidFill>
                  <a:srgbClr val="FFFF00"/>
                </a:solidFill>
              </a:rPr>
              <a:t/>
            </a:r>
            <a:br>
              <a:rPr lang="en-US" sz="4000" b="1" dirty="0" smtClean="0">
                <a:solidFill>
                  <a:srgbClr val="FFFF00"/>
                </a:solidFill>
              </a:rPr>
            </a:br>
            <a:r>
              <a:rPr lang="th-TH" sz="4000" b="1" dirty="0" smtClean="0">
                <a:solidFill>
                  <a:srgbClr val="FFFF00"/>
                </a:solidFill>
              </a:rPr>
              <a:t>ให้</a:t>
            </a:r>
            <a:r>
              <a:rPr lang="th-TH" sz="4000" b="1" dirty="0">
                <a:solidFill>
                  <a:srgbClr val="FFFF00"/>
                </a:solidFill>
              </a:rPr>
              <a:t>มี</a:t>
            </a:r>
            <a:r>
              <a:rPr lang="th-TH" sz="4000" b="1" dirty="0" smtClean="0">
                <a:solidFill>
                  <a:srgbClr val="FFFF00"/>
                </a:solidFill>
              </a:rPr>
              <a:t>ความสามารถใน</a:t>
            </a:r>
            <a:r>
              <a:rPr lang="th-TH" sz="4000" b="1" dirty="0">
                <a:solidFill>
                  <a:srgbClr val="FFFF00"/>
                </a:solidFill>
              </a:rPr>
              <a:t>การปฏิบัติงาน </a:t>
            </a:r>
            <a:r>
              <a:rPr lang="th-TH" sz="4000" b="1" dirty="0" smtClean="0">
                <a:solidFill>
                  <a:srgbClr val="FFFF00"/>
                </a:solidFill>
              </a:rPr>
              <a:t>   </a:t>
            </a:r>
            <a:r>
              <a:rPr lang="en-US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FF00"/>
                </a:solidFill>
              </a:rPr>
              <a:t>เพื่อสนับสนุน</a:t>
            </a:r>
            <a:r>
              <a:rPr lang="th-TH" sz="4000" b="1" dirty="0">
                <a:solidFill>
                  <a:srgbClr val="FFFF00"/>
                </a:solidFill>
              </a:rPr>
              <a:t/>
            </a:r>
            <a:br>
              <a:rPr lang="th-TH" sz="4000" b="1" dirty="0">
                <a:solidFill>
                  <a:srgbClr val="FFFF00"/>
                </a:solidFill>
              </a:rPr>
            </a:br>
            <a:r>
              <a:rPr lang="th-TH" sz="4000" b="1" dirty="0">
                <a:solidFill>
                  <a:srgbClr val="FFFF00"/>
                </a:solidFill>
              </a:rPr>
              <a:t>การจัดการเรียนการสอน</a:t>
            </a:r>
            <a:endParaRPr lang="th-TH" sz="4000" b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609600" y="685800"/>
            <a:ext cx="8305800" cy="4876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sz="4000" b="1" dirty="0" smtClean="0">
              <a:solidFill>
                <a:schemeClr val="bg1"/>
              </a:solidFill>
            </a:endParaRPr>
          </a:p>
          <a:p>
            <a:r>
              <a:rPr lang="th-TH" sz="4000" b="1" dirty="0" smtClean="0">
                <a:solidFill>
                  <a:schemeClr val="bg1"/>
                </a:solidFill>
              </a:rPr>
              <a:t>การ</a:t>
            </a:r>
            <a:r>
              <a:rPr lang="th-TH" sz="4000" b="1" dirty="0">
                <a:solidFill>
                  <a:schemeClr val="bg1"/>
                </a:solidFill>
              </a:rPr>
              <a:t>พัฒนาบทบาทหน้าที่ของ</a:t>
            </a:r>
            <a:r>
              <a:rPr lang="th-TH" sz="4000" b="1" dirty="0" smtClean="0">
                <a:solidFill>
                  <a:schemeClr val="bg1"/>
                </a:solidFill>
              </a:rPr>
              <a:t>ศึกษานิเทศก์</a:t>
            </a:r>
            <a:r>
              <a:rPr lang="en-US" sz="4000" b="1" dirty="0" smtClean="0">
                <a:solidFill>
                  <a:schemeClr val="bg1"/>
                </a:solidFill>
              </a:rPr>
              <a:t/>
            </a:r>
            <a:br>
              <a:rPr lang="en-US" sz="4000" b="1" dirty="0" smtClean="0">
                <a:solidFill>
                  <a:schemeClr val="bg1"/>
                </a:solidFill>
              </a:rPr>
            </a:br>
            <a:r>
              <a:rPr lang="en-US" sz="4000" b="1" dirty="0" smtClean="0">
                <a:solidFill>
                  <a:schemeClr val="bg1"/>
                </a:solidFill>
              </a:rPr>
              <a:t/>
            </a:r>
            <a:br>
              <a:rPr lang="en-US" sz="4000" b="1" dirty="0" smtClean="0">
                <a:solidFill>
                  <a:schemeClr val="bg1"/>
                </a:solidFill>
              </a:rPr>
            </a:br>
            <a:r>
              <a:rPr lang="th-TH" sz="4000" b="1" dirty="0">
                <a:solidFill>
                  <a:srgbClr val="FFFF00"/>
                </a:solidFill>
              </a:rPr>
              <a:t>ความสำคัญของการนิเทศการสอน</a:t>
            </a:r>
            <a:r>
              <a:rPr lang="th-TH" sz="4000" b="1" dirty="0">
                <a:solidFill>
                  <a:schemeClr val="bg1"/>
                </a:solidFill>
              </a:rPr>
              <a:t/>
            </a:r>
            <a:br>
              <a:rPr lang="th-TH" sz="4000" b="1" dirty="0">
                <a:solidFill>
                  <a:schemeClr val="bg1"/>
                </a:solidFill>
              </a:rPr>
            </a:br>
            <a:r>
              <a:rPr lang="en-US" sz="3800" b="1" dirty="0" smtClean="0">
                <a:solidFill>
                  <a:schemeClr val="bg1"/>
                </a:solidFill>
              </a:rPr>
              <a:t>1</a:t>
            </a:r>
            <a:r>
              <a:rPr lang="th-TH" sz="3800" b="1" dirty="0">
                <a:solidFill>
                  <a:schemeClr val="bg1"/>
                </a:solidFill>
              </a:rPr>
              <a:t>. เพื่อพัฒนาทางด้านวิชาการ ความรู้ นวัตกรรมทางการศึกษา หลักสูตร นโยบายการจัดการศึกษา ที่มีการปรับเปลี่ยนอย่าง</a:t>
            </a:r>
            <a:r>
              <a:rPr lang="th-TH" sz="3800" b="1" dirty="0" smtClean="0">
                <a:solidFill>
                  <a:schemeClr val="bg1"/>
                </a:solidFill>
              </a:rPr>
              <a:t>รวดเร็ว</a:t>
            </a:r>
            <a:r>
              <a:rPr lang="en-US" sz="3800" b="1" dirty="0">
                <a:solidFill>
                  <a:schemeClr val="bg1"/>
                </a:solidFill>
              </a:rPr>
              <a:t/>
            </a:r>
            <a:br>
              <a:rPr lang="en-US" sz="3800" b="1" dirty="0">
                <a:solidFill>
                  <a:schemeClr val="bg1"/>
                </a:solidFill>
              </a:rPr>
            </a:br>
            <a:r>
              <a:rPr lang="en-US" sz="3800" b="1" dirty="0" smtClean="0">
                <a:solidFill>
                  <a:schemeClr val="bg1"/>
                </a:solidFill>
              </a:rPr>
              <a:t>2</a:t>
            </a:r>
            <a:r>
              <a:rPr lang="en-US" sz="3800" b="1" dirty="0">
                <a:solidFill>
                  <a:schemeClr val="bg1"/>
                </a:solidFill>
              </a:rPr>
              <a:t>. </a:t>
            </a:r>
            <a:r>
              <a:rPr lang="th-TH" sz="3800" b="1" dirty="0">
                <a:solidFill>
                  <a:schemeClr val="bg1"/>
                </a:solidFill>
              </a:rPr>
              <a:t>เพื่อให้ทันต่อการเปลี่ยนแปลงของสภาวะทางการเมือง เศรษฐกิจ และสังคม </a:t>
            </a:r>
            <a:r>
              <a:rPr lang="en-US" sz="3800" b="1" dirty="0">
                <a:solidFill>
                  <a:schemeClr val="bg1"/>
                </a:solidFill>
              </a:rPr>
              <a:t/>
            </a:r>
            <a:br>
              <a:rPr lang="en-US" sz="3800" b="1" dirty="0">
                <a:solidFill>
                  <a:schemeClr val="bg1"/>
                </a:solidFill>
              </a:rPr>
            </a:br>
            <a:r>
              <a:rPr lang="en-US" sz="3800" b="1" dirty="0" smtClean="0">
                <a:solidFill>
                  <a:schemeClr val="bg1"/>
                </a:solidFill>
              </a:rPr>
              <a:t>3</a:t>
            </a:r>
            <a:r>
              <a:rPr lang="th-TH" sz="3800" b="1" dirty="0">
                <a:solidFill>
                  <a:schemeClr val="bg1"/>
                </a:solidFill>
              </a:rPr>
              <a:t>. เพื่อแก้ไข</a:t>
            </a:r>
            <a:r>
              <a:rPr lang="th-TH" sz="3800" b="1" dirty="0" smtClean="0">
                <a:solidFill>
                  <a:schemeClr val="bg1"/>
                </a:solidFill>
              </a:rPr>
              <a:t>ปัญหา ป้องกันความผิดพลาด  ใน</a:t>
            </a:r>
            <a:r>
              <a:rPr lang="th-TH" sz="3800" b="1" dirty="0">
                <a:solidFill>
                  <a:schemeClr val="bg1"/>
                </a:solidFill>
              </a:rPr>
              <a:t>การจัดการศึกษา </a:t>
            </a:r>
            <a:r>
              <a:rPr lang="th-TH" sz="3800" b="1" dirty="0" smtClean="0">
                <a:solidFill>
                  <a:schemeClr val="bg1"/>
                </a:solidFill>
              </a:rPr>
              <a:t>ให้เกิด</a:t>
            </a:r>
            <a:r>
              <a:rPr lang="th-TH" sz="3800" b="1" dirty="0">
                <a:solidFill>
                  <a:schemeClr val="bg1"/>
                </a:solidFill>
              </a:rPr>
              <a:t>ความคิด</a:t>
            </a:r>
            <a:r>
              <a:rPr lang="th-TH" sz="3800" b="1" dirty="0" smtClean="0">
                <a:solidFill>
                  <a:schemeClr val="bg1"/>
                </a:solidFill>
              </a:rPr>
              <a:t>สร้างสรรค์</a:t>
            </a:r>
            <a:r>
              <a:rPr lang="en-US" sz="3800" b="1" dirty="0">
                <a:solidFill>
                  <a:schemeClr val="bg1"/>
                </a:solidFill>
              </a:rPr>
              <a:t/>
            </a:r>
            <a:br>
              <a:rPr lang="en-US" sz="3800" b="1" dirty="0">
                <a:solidFill>
                  <a:schemeClr val="bg1"/>
                </a:solidFill>
              </a:rPr>
            </a:br>
            <a:r>
              <a:rPr lang="en-US" sz="3800" b="1" dirty="0" smtClean="0">
                <a:solidFill>
                  <a:schemeClr val="bg1"/>
                </a:solidFill>
              </a:rPr>
              <a:t>4</a:t>
            </a:r>
            <a:r>
              <a:rPr lang="th-TH" sz="3800" b="1" dirty="0">
                <a:solidFill>
                  <a:schemeClr val="bg1"/>
                </a:solidFill>
              </a:rPr>
              <a:t>. เพื่อยกระดับมาตรฐานการศึกษา</a:t>
            </a:r>
            <a:endParaRPr lang="th-TH" sz="3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609600" y="990600"/>
            <a:ext cx="8305800" cy="4876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sz="4000" b="1" dirty="0" smtClean="0">
              <a:solidFill>
                <a:srgbClr val="FFFF00"/>
              </a:solidFill>
            </a:endParaRPr>
          </a:p>
          <a:p>
            <a:r>
              <a:rPr lang="th-TH" sz="4000" b="1" dirty="0" smtClean="0">
                <a:solidFill>
                  <a:srgbClr val="FFFF00"/>
                </a:solidFill>
              </a:rPr>
              <a:t>การ</a:t>
            </a:r>
            <a:r>
              <a:rPr lang="th-TH" sz="4000" b="1" dirty="0">
                <a:solidFill>
                  <a:srgbClr val="FFFF00"/>
                </a:solidFill>
              </a:rPr>
              <a:t>พัฒนาบทบาทหน้าที่ของ</a:t>
            </a:r>
            <a:r>
              <a:rPr lang="th-TH" sz="4000" b="1" dirty="0" smtClean="0">
                <a:solidFill>
                  <a:srgbClr val="FFFF00"/>
                </a:solidFill>
              </a:rPr>
              <a:t>ศึกษานิเทศก์</a:t>
            </a:r>
            <a:r>
              <a:rPr lang="en-US" sz="4000" b="1" dirty="0" smtClean="0">
                <a:solidFill>
                  <a:srgbClr val="FFFF00"/>
                </a:solidFill>
              </a:rPr>
              <a:t/>
            </a:r>
            <a:br>
              <a:rPr lang="en-US" sz="4000" b="1" dirty="0" smtClean="0">
                <a:solidFill>
                  <a:srgbClr val="FFFF00"/>
                </a:solidFill>
              </a:rPr>
            </a:br>
            <a:r>
              <a:rPr lang="th-TH" sz="3600" b="1" dirty="0">
                <a:solidFill>
                  <a:schemeClr val="bg1"/>
                </a:solidFill>
              </a:rPr>
              <a:t>จุดประสงค์ของการนิเทศการสอน</a:t>
            </a:r>
            <a:r>
              <a:rPr lang="en-US" sz="3600" b="1" dirty="0">
                <a:solidFill>
                  <a:srgbClr val="FFFF00"/>
                </a:solidFill>
              </a:rPr>
              <a:t/>
            </a:r>
            <a:br>
              <a:rPr lang="en-US" sz="3600" b="1" dirty="0">
                <a:solidFill>
                  <a:srgbClr val="FFFF00"/>
                </a:solidFill>
              </a:rPr>
            </a:br>
            <a:r>
              <a:rPr lang="th-TH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</a:rPr>
              <a:t>    </a:t>
            </a:r>
            <a:r>
              <a:rPr lang="th-TH" sz="3600" b="1" dirty="0" smtClean="0">
                <a:solidFill>
                  <a:srgbClr val="FFFF00"/>
                </a:solidFill>
              </a:rPr>
              <a:t>  การ</a:t>
            </a:r>
            <a:r>
              <a:rPr lang="th-TH" sz="3600" b="1" dirty="0">
                <a:solidFill>
                  <a:srgbClr val="FFFF00"/>
                </a:solidFill>
              </a:rPr>
              <a:t>นิเทศการสอน เป็นกระบวนการที่ผู้นิเทศกระทำกับผู้สอน เพื่อพัฒนากระบวนการเรียนการสอน </a:t>
            </a:r>
            <a:r>
              <a:rPr lang="th-TH" sz="3600" b="1" dirty="0" smtClean="0">
                <a:solidFill>
                  <a:srgbClr val="FFFF00"/>
                </a:solidFill>
              </a:rPr>
              <a:t>มีวัตถุประสงค์หลัก </a:t>
            </a:r>
            <a:r>
              <a:rPr lang="th-TH" sz="3600" b="1" dirty="0">
                <a:solidFill>
                  <a:srgbClr val="FFFF00"/>
                </a:solidFill>
              </a:rPr>
              <a:t>ดังนี้</a:t>
            </a:r>
            <a:r>
              <a:rPr lang="en-US" sz="3600" b="1" dirty="0">
                <a:solidFill>
                  <a:srgbClr val="FFFF00"/>
                </a:solidFill>
              </a:rPr>
              <a:t/>
            </a:r>
            <a:br>
              <a:rPr lang="en-US" sz="3600" b="1" dirty="0">
                <a:solidFill>
                  <a:srgbClr val="FFFF00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>1</a:t>
            </a:r>
            <a:r>
              <a:rPr lang="en-US" sz="3600" b="1" dirty="0">
                <a:solidFill>
                  <a:schemeClr val="bg1"/>
                </a:solidFill>
              </a:rPr>
              <a:t>. </a:t>
            </a:r>
            <a:r>
              <a:rPr lang="th-TH" sz="3600" b="1" dirty="0">
                <a:solidFill>
                  <a:schemeClr val="bg1"/>
                </a:solidFill>
              </a:rPr>
              <a:t>เพื่อพัฒนาคุณภาพของผู้สอน</a:t>
            </a:r>
            <a:r>
              <a:rPr lang="en-US" sz="3600" b="1" dirty="0">
                <a:solidFill>
                  <a:srgbClr val="FFFF00"/>
                </a:solidFill>
              </a:rPr>
              <a:t/>
            </a:r>
            <a:br>
              <a:rPr lang="en-US" sz="3600" b="1" dirty="0">
                <a:solidFill>
                  <a:srgbClr val="FFFF00"/>
                </a:solidFill>
              </a:rPr>
            </a:br>
            <a:r>
              <a:rPr lang="en-US" sz="3600" b="1" dirty="0" smtClean="0">
                <a:solidFill>
                  <a:srgbClr val="FFFF00"/>
                </a:solidFill>
              </a:rPr>
              <a:t>1.1 </a:t>
            </a:r>
            <a:r>
              <a:rPr lang="th-TH" sz="3600" b="1" dirty="0">
                <a:solidFill>
                  <a:srgbClr val="FFFF00"/>
                </a:solidFill>
              </a:rPr>
              <a:t>ให้ข้อมูลแก่ผู้สอนในการปรับปรุงการเรียนการสอน</a:t>
            </a:r>
            <a:r>
              <a:rPr lang="en-US" sz="3600" b="1" dirty="0">
                <a:solidFill>
                  <a:srgbClr val="FFFF00"/>
                </a:solidFill>
              </a:rPr>
              <a:t/>
            </a:r>
            <a:br>
              <a:rPr lang="en-US" sz="3600" b="1" dirty="0">
                <a:solidFill>
                  <a:srgbClr val="FFFF00"/>
                </a:solidFill>
              </a:rPr>
            </a:br>
            <a:r>
              <a:rPr lang="en-US" sz="3600" b="1" dirty="0" smtClean="0">
                <a:solidFill>
                  <a:srgbClr val="FFFF00"/>
                </a:solidFill>
              </a:rPr>
              <a:t>1.2 </a:t>
            </a:r>
            <a:r>
              <a:rPr lang="th-TH" sz="3600" b="1" dirty="0">
                <a:solidFill>
                  <a:srgbClr val="FFFF00"/>
                </a:solidFill>
              </a:rPr>
              <a:t>ให้ผู้สอนได้พัฒนาความรู้ความสามารถในด้านการสอน</a:t>
            </a:r>
            <a:r>
              <a:rPr lang="en-US" sz="3600" b="1" dirty="0">
                <a:solidFill>
                  <a:srgbClr val="FFFF00"/>
                </a:solidFill>
              </a:rPr>
              <a:t/>
            </a:r>
            <a:br>
              <a:rPr lang="en-US" sz="3600" b="1" dirty="0">
                <a:solidFill>
                  <a:srgbClr val="FFFF00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>2</a:t>
            </a:r>
            <a:r>
              <a:rPr lang="th-TH" sz="3600" b="1" dirty="0">
                <a:solidFill>
                  <a:schemeClr val="bg1"/>
                </a:solidFill>
              </a:rPr>
              <a:t>. เพื่อพัฒนาคุณภาพของผู้เรียน </a:t>
            </a:r>
            <a:r>
              <a:rPr lang="th-TH" sz="3600" b="1" dirty="0">
                <a:solidFill>
                  <a:srgbClr val="FFFF00"/>
                </a:solidFill>
              </a:rPr>
              <a:t>		</a:t>
            </a:r>
            <a:br>
              <a:rPr lang="th-TH" sz="3600" b="1" dirty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</a:rPr>
              <a:t>2.1 </a:t>
            </a:r>
            <a:r>
              <a:rPr lang="th-TH" sz="3600" b="1" dirty="0">
                <a:solidFill>
                  <a:srgbClr val="FFFF00"/>
                </a:solidFill>
              </a:rPr>
              <a:t>ส่งเสริมประสิทธิภาพด้านวิชาการของสถานศึกษา</a:t>
            </a:r>
            <a:br>
              <a:rPr lang="th-TH" sz="3600" b="1" dirty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</a:rPr>
              <a:t>2.2 </a:t>
            </a:r>
            <a:r>
              <a:rPr lang="th-TH" sz="3600" b="1" dirty="0">
                <a:solidFill>
                  <a:srgbClr val="FFFF00"/>
                </a:solidFill>
              </a:rPr>
              <a:t>ปรับปรุงคุณภาพด้านการเรียนการสอนเพื่อ</a:t>
            </a:r>
            <a:r>
              <a:rPr lang="th-TH" sz="3600" b="1" dirty="0" smtClean="0">
                <a:solidFill>
                  <a:srgbClr val="FFFF00"/>
                </a:solidFill>
              </a:rPr>
              <a:t>พัฒนา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   คุณภาพ</a:t>
            </a:r>
            <a:r>
              <a:rPr lang="th-TH" sz="3600" b="1" dirty="0">
                <a:solidFill>
                  <a:srgbClr val="FFFF00"/>
                </a:solidFill>
              </a:rPr>
              <a:t>ของผู้เรียน</a:t>
            </a:r>
            <a:r>
              <a:rPr lang="en-US" sz="3600" b="1" dirty="0">
                <a:solidFill>
                  <a:srgbClr val="FFFF00"/>
                </a:solidFill>
              </a:rPr>
              <a:t/>
            </a:r>
            <a:br>
              <a:rPr lang="en-US" sz="3600" b="1" dirty="0">
                <a:solidFill>
                  <a:srgbClr val="FFFF00"/>
                </a:solidFill>
              </a:rPr>
            </a:br>
            <a:endParaRPr lang="th-TH" sz="3600" b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449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4400" b="1" dirty="0" smtClean="0">
                <a:solidFill>
                  <a:srgbClr val="FFFF00"/>
                </a:solidFill>
              </a:rPr>
              <a:t>กระบวนการนิเทศการศึกษา </a:t>
            </a:r>
            <a:r>
              <a:rPr lang="th-TH" sz="4400" b="1" dirty="0" err="1" smtClean="0">
                <a:solidFill>
                  <a:srgbClr val="FFFF00"/>
                </a:solidFill>
              </a:rPr>
              <a:t>กศน.</a:t>
            </a:r>
            <a:endParaRPr lang="th-TH" sz="4400" b="1" dirty="0" smtClean="0">
              <a:solidFill>
                <a:srgbClr val="FFFF00"/>
              </a:solidFill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7162800" y="1636693"/>
            <a:ext cx="1828800" cy="954107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 dirty="0" smtClean="0">
                <a:solidFill>
                  <a:srgbClr val="000066"/>
                </a:solidFill>
              </a:rPr>
              <a:t>คุณภาพการศึกษา</a:t>
            </a:r>
            <a:endParaRPr lang="th-TH" sz="2800" b="1" dirty="0">
              <a:solidFill>
                <a:srgbClr val="000066"/>
              </a:solidFill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04800" y="2615148"/>
            <a:ext cx="2317750" cy="3785652"/>
          </a:xfrm>
          <a:prstGeom prst="rect">
            <a:avLst/>
          </a:prstGeom>
          <a:solidFill>
            <a:srgbClr val="00FF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th-TH" sz="2000" b="1" dirty="0">
                <a:solidFill>
                  <a:srgbClr val="000066"/>
                </a:solidFill>
                <a:cs typeface="+mn-cs"/>
              </a:rPr>
              <a:t>สำรวจสภาพปัญหา / </a:t>
            </a:r>
            <a:r>
              <a:rPr lang="th-TH" sz="2000" b="1" dirty="0" smtClean="0">
                <a:solidFill>
                  <a:srgbClr val="000066"/>
                </a:solidFill>
                <a:cs typeface="+mn-cs"/>
              </a:rPr>
              <a:t/>
            </a:r>
            <a:br>
              <a:rPr lang="th-TH" sz="2000" b="1" dirty="0" smtClean="0">
                <a:solidFill>
                  <a:srgbClr val="000066"/>
                </a:solidFill>
                <a:cs typeface="+mn-cs"/>
              </a:rPr>
            </a:br>
            <a:r>
              <a:rPr lang="th-TH" sz="2000" b="1" dirty="0" smtClean="0">
                <a:solidFill>
                  <a:srgbClr val="000066"/>
                </a:solidFill>
                <a:cs typeface="+mn-cs"/>
              </a:rPr>
              <a:t>ความ</a:t>
            </a:r>
            <a:r>
              <a:rPr lang="th-TH" sz="2000" b="1" dirty="0">
                <a:solidFill>
                  <a:srgbClr val="000066"/>
                </a:solidFill>
                <a:cs typeface="+mn-cs"/>
              </a:rPr>
              <a:t>ต้องการ</a:t>
            </a:r>
            <a:r>
              <a:rPr lang="en-US" sz="2000" b="1" dirty="0">
                <a:solidFill>
                  <a:srgbClr val="000066"/>
                </a:solidFill>
                <a:cs typeface="+mn-cs"/>
              </a:rPr>
              <a:t>                            </a:t>
            </a: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en-US" sz="2000" b="1" dirty="0">
                <a:solidFill>
                  <a:srgbClr val="000066"/>
                </a:solidFill>
                <a:cs typeface="+mn-cs"/>
              </a:rPr>
              <a:t> </a:t>
            </a:r>
            <a:r>
              <a:rPr lang="th-TH" sz="2000" b="1" dirty="0">
                <a:solidFill>
                  <a:srgbClr val="000066"/>
                </a:solidFill>
                <a:cs typeface="+mn-cs"/>
              </a:rPr>
              <a:t>ระบุ/ลำดับ</a:t>
            </a:r>
            <a:r>
              <a:rPr lang="th-TH" sz="2000" b="1" dirty="0" smtClean="0">
                <a:solidFill>
                  <a:srgbClr val="000066"/>
                </a:solidFill>
                <a:cs typeface="+mn-cs"/>
              </a:rPr>
              <a:t>ความสำคัญ</a:t>
            </a:r>
            <a:br>
              <a:rPr lang="th-TH" sz="2000" b="1" dirty="0" smtClean="0">
                <a:solidFill>
                  <a:srgbClr val="000066"/>
                </a:solidFill>
                <a:cs typeface="+mn-cs"/>
              </a:rPr>
            </a:br>
            <a:r>
              <a:rPr lang="th-TH" sz="2000" b="1" dirty="0" smtClean="0">
                <a:solidFill>
                  <a:srgbClr val="000066"/>
                </a:solidFill>
                <a:cs typeface="+mn-cs"/>
              </a:rPr>
              <a:t>ของปัญหา / ความต้องการ</a:t>
            </a:r>
            <a:endParaRPr lang="en-US" sz="2000" b="1" dirty="0">
              <a:solidFill>
                <a:srgbClr val="000066"/>
              </a:solidFill>
              <a:cs typeface="+mn-cs"/>
            </a:endParaRP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en-US" sz="2000" b="1" dirty="0">
                <a:solidFill>
                  <a:srgbClr val="000066"/>
                </a:solidFill>
                <a:cs typeface="+mn-cs"/>
              </a:rPr>
              <a:t> </a:t>
            </a:r>
            <a:r>
              <a:rPr lang="th-TH" sz="2000" b="1" dirty="0">
                <a:solidFill>
                  <a:srgbClr val="000066"/>
                </a:solidFill>
                <a:cs typeface="+mn-cs"/>
              </a:rPr>
              <a:t>วางแผน</a:t>
            </a:r>
            <a:endParaRPr lang="en-US" sz="2000" b="1" dirty="0">
              <a:solidFill>
                <a:srgbClr val="000066"/>
              </a:solidFill>
              <a:cs typeface="+mn-cs"/>
            </a:endParaRP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en-US" sz="2000" b="1" dirty="0">
                <a:solidFill>
                  <a:srgbClr val="000066"/>
                </a:solidFill>
                <a:cs typeface="+mn-cs"/>
              </a:rPr>
              <a:t> </a:t>
            </a:r>
            <a:r>
              <a:rPr lang="th-TH" sz="2000" b="1" dirty="0">
                <a:solidFill>
                  <a:srgbClr val="000066"/>
                </a:solidFill>
                <a:cs typeface="+mn-cs"/>
              </a:rPr>
              <a:t>สร้าง</a:t>
            </a:r>
            <a:r>
              <a:rPr lang="th-TH" sz="2000" b="1" dirty="0" smtClean="0">
                <a:solidFill>
                  <a:srgbClr val="000066"/>
                </a:solidFill>
                <a:cs typeface="+mn-cs"/>
              </a:rPr>
              <a:t>เครื่องมือ </a:t>
            </a:r>
            <a:r>
              <a:rPr lang="en-US" sz="2000" b="1" dirty="0" smtClean="0">
                <a:solidFill>
                  <a:srgbClr val="000066"/>
                </a:solidFill>
                <a:cs typeface="+mn-cs"/>
              </a:rPr>
              <a:t>/ </a:t>
            </a:r>
            <a:r>
              <a:rPr lang="th-TH" sz="2000" b="1" dirty="0">
                <a:solidFill>
                  <a:srgbClr val="000066"/>
                </a:solidFill>
                <a:cs typeface="+mn-cs"/>
              </a:rPr>
              <a:t>สื่อนิเทศ</a:t>
            </a:r>
            <a:r>
              <a:rPr lang="en-US" sz="2000" b="1" dirty="0">
                <a:solidFill>
                  <a:srgbClr val="000066"/>
                </a:solidFill>
                <a:cs typeface="+mn-cs"/>
              </a:rPr>
              <a:t>                        </a:t>
            </a: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en-US" sz="2000" b="1" dirty="0">
                <a:solidFill>
                  <a:srgbClr val="000066"/>
                </a:solidFill>
                <a:cs typeface="+mn-cs"/>
              </a:rPr>
              <a:t> </a:t>
            </a:r>
            <a:r>
              <a:rPr lang="th-TH" sz="2000" b="1" dirty="0">
                <a:solidFill>
                  <a:srgbClr val="000066"/>
                </a:solidFill>
                <a:cs typeface="+mn-cs"/>
              </a:rPr>
              <a:t>บริการกิจกรรมนิเทศ</a:t>
            </a:r>
            <a:endParaRPr lang="en-US" sz="2000" b="1" dirty="0">
              <a:solidFill>
                <a:srgbClr val="000066"/>
              </a:solidFill>
              <a:cs typeface="+mn-cs"/>
            </a:endParaRP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en-US" sz="2000" b="1" dirty="0">
                <a:solidFill>
                  <a:srgbClr val="000066"/>
                </a:solidFill>
                <a:cs typeface="+mn-cs"/>
              </a:rPr>
              <a:t> </a:t>
            </a:r>
            <a:r>
              <a:rPr lang="th-TH" sz="2000" b="1" dirty="0">
                <a:solidFill>
                  <a:srgbClr val="000066"/>
                </a:solidFill>
                <a:cs typeface="+mn-cs"/>
              </a:rPr>
              <a:t>ประเมินผล</a:t>
            </a:r>
            <a:endParaRPr lang="en-US" sz="2000" b="1" dirty="0">
              <a:solidFill>
                <a:srgbClr val="000066"/>
              </a:solidFill>
              <a:cs typeface="+mn-cs"/>
            </a:endParaRP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en-US" sz="2000" b="1" dirty="0">
                <a:solidFill>
                  <a:srgbClr val="000066"/>
                </a:solidFill>
                <a:cs typeface="+mn-cs"/>
              </a:rPr>
              <a:t> </a:t>
            </a:r>
            <a:r>
              <a:rPr lang="th-TH" sz="2000" b="1" dirty="0">
                <a:solidFill>
                  <a:srgbClr val="000066"/>
                </a:solidFill>
                <a:cs typeface="+mn-cs"/>
              </a:rPr>
              <a:t>จัดทำรายงาน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2743200" y="2895600"/>
            <a:ext cx="2879725" cy="31702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2000" b="1" dirty="0">
                <a:cs typeface="+mn-cs"/>
              </a:rPr>
              <a:t>รูปแบบ/วิธีการนิเทศ</a:t>
            </a:r>
            <a:endParaRPr lang="en-US" sz="2000" b="1" dirty="0">
              <a:cs typeface="+mn-cs"/>
            </a:endParaRP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en-US" sz="2000" b="1" dirty="0">
                <a:cs typeface="+mn-cs"/>
              </a:rPr>
              <a:t> </a:t>
            </a:r>
            <a:r>
              <a:rPr lang="th-TH" sz="2000" b="1" dirty="0">
                <a:cs typeface="+mn-cs"/>
              </a:rPr>
              <a:t>การนิเทศภายใน / ภายนอก</a:t>
            </a:r>
            <a:endParaRPr lang="en-US" sz="2000" b="1" dirty="0">
              <a:cs typeface="+mn-cs"/>
            </a:endParaRP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en-US" sz="2000" b="1" dirty="0">
                <a:cs typeface="+mn-cs"/>
              </a:rPr>
              <a:t> </a:t>
            </a:r>
            <a:r>
              <a:rPr lang="th-TH" sz="2000" b="1" dirty="0">
                <a:cs typeface="+mn-cs"/>
              </a:rPr>
              <a:t>การนิเทศแบบคลินิก</a:t>
            </a:r>
            <a:endParaRPr lang="en-US" sz="2000" b="1" dirty="0">
              <a:cs typeface="+mn-cs"/>
            </a:endParaRP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en-US" sz="2000" b="1" dirty="0">
                <a:cs typeface="+mn-cs"/>
              </a:rPr>
              <a:t> </a:t>
            </a:r>
            <a:r>
              <a:rPr lang="th-TH" sz="2000" b="1" dirty="0">
                <a:cs typeface="+mn-cs"/>
              </a:rPr>
              <a:t>เครือข่ายนิเทศ</a:t>
            </a:r>
            <a:r>
              <a:rPr lang="en-US" sz="2000" b="1" dirty="0">
                <a:cs typeface="+mn-cs"/>
              </a:rPr>
              <a:t> / </a:t>
            </a:r>
            <a:r>
              <a:rPr lang="th-TH" sz="2000" b="1" dirty="0">
                <a:cs typeface="+mn-cs"/>
              </a:rPr>
              <a:t>ประชานิเทศ</a:t>
            </a:r>
            <a:endParaRPr lang="en-US" sz="2000" b="1" dirty="0">
              <a:cs typeface="+mn-cs"/>
            </a:endParaRP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en-US" sz="2000" b="1" dirty="0">
                <a:cs typeface="+mn-cs"/>
              </a:rPr>
              <a:t> </a:t>
            </a:r>
            <a:r>
              <a:rPr lang="th-TH" sz="2000" b="1" dirty="0">
                <a:cs typeface="+mn-cs"/>
              </a:rPr>
              <a:t>การนิเทศทางไกล / </a:t>
            </a:r>
            <a:r>
              <a:rPr lang="th-TH" sz="2000" b="1" dirty="0" err="1">
                <a:cs typeface="+mn-cs"/>
              </a:rPr>
              <a:t>อีเลคท</a:t>
            </a:r>
            <a:r>
              <a:rPr lang="th-TH" sz="2000" b="1" dirty="0">
                <a:cs typeface="+mn-cs"/>
              </a:rPr>
              <a:t>รอ</a:t>
            </a:r>
            <a:r>
              <a:rPr lang="th-TH" sz="2000" b="1" dirty="0" err="1">
                <a:cs typeface="+mn-cs"/>
              </a:rPr>
              <a:t>นิคส์</a:t>
            </a:r>
            <a:endParaRPr lang="en-US" sz="2000" b="1" dirty="0">
              <a:cs typeface="+mn-cs"/>
            </a:endParaRP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en-US" sz="2000" b="1" dirty="0">
                <a:cs typeface="+mn-cs"/>
              </a:rPr>
              <a:t> </a:t>
            </a:r>
            <a:r>
              <a:rPr lang="th-TH" sz="2000" b="1" dirty="0">
                <a:cs typeface="+mn-cs"/>
              </a:rPr>
              <a:t>วิจัยและพัฒนา</a:t>
            </a: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th-TH" sz="2000" b="1" dirty="0">
                <a:cs typeface="+mn-cs"/>
              </a:rPr>
              <a:t>ฯลฯ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5867400" y="6000750"/>
            <a:ext cx="1789112" cy="400050"/>
          </a:xfrm>
          <a:prstGeom prst="rect">
            <a:avLst/>
          </a:prstGeom>
          <a:gradFill rotWithShape="1">
            <a:gsLst>
              <a:gs pos="0">
                <a:srgbClr val="008000"/>
              </a:gs>
              <a:gs pos="50000">
                <a:srgbClr val="FFFF99"/>
              </a:gs>
              <a:gs pos="100000">
                <a:srgbClr val="008000"/>
              </a:gs>
            </a:gsLst>
            <a:lin ang="5400000" scaled="1"/>
          </a:gradFill>
          <a:ln w="19050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000" b="1">
                <a:solidFill>
                  <a:srgbClr val="000066"/>
                </a:solidFill>
              </a:rPr>
              <a:t>ข้อมูลย้อนกลับ</a:t>
            </a:r>
          </a:p>
        </p:txBody>
      </p:sp>
      <p:cxnSp>
        <p:nvCxnSpPr>
          <p:cNvPr id="15" name="AutoShape 19"/>
          <p:cNvCxnSpPr>
            <a:cxnSpLocks noChangeShapeType="1"/>
          </p:cNvCxnSpPr>
          <p:nvPr/>
        </p:nvCxnSpPr>
        <p:spPr bwMode="auto">
          <a:xfrm rot="5400000">
            <a:off x="5037534" y="4333478"/>
            <a:ext cx="3334544" cy="1588"/>
          </a:xfrm>
          <a:prstGeom prst="straightConnector1">
            <a:avLst/>
          </a:prstGeom>
          <a:noFill/>
          <a:ln w="22225">
            <a:solidFill>
              <a:srgbClr val="FFFF00"/>
            </a:solidFill>
            <a:round/>
            <a:headEnd/>
            <a:tailEnd/>
          </a:ln>
        </p:spPr>
      </p:cxnSp>
      <p:cxnSp>
        <p:nvCxnSpPr>
          <p:cNvPr id="17" name="AutoShape 20"/>
          <p:cNvCxnSpPr>
            <a:cxnSpLocks noChangeShapeType="1"/>
          </p:cNvCxnSpPr>
          <p:nvPr/>
        </p:nvCxnSpPr>
        <p:spPr bwMode="auto">
          <a:xfrm rot="10800000">
            <a:off x="2743200" y="6248400"/>
            <a:ext cx="3122612" cy="1588"/>
          </a:xfrm>
          <a:prstGeom prst="straightConnector1">
            <a:avLst/>
          </a:prstGeom>
          <a:noFill/>
          <a:ln w="22225">
            <a:solidFill>
              <a:srgbClr val="FFFF00"/>
            </a:solidFill>
            <a:round/>
            <a:headEnd/>
            <a:tailEnd type="triangle" w="med" len="med"/>
          </a:ln>
        </p:spPr>
      </p:cxnSp>
      <p:cxnSp>
        <p:nvCxnSpPr>
          <p:cNvPr id="20" name="AutoShape 15"/>
          <p:cNvCxnSpPr>
            <a:cxnSpLocks noChangeShapeType="1"/>
          </p:cNvCxnSpPr>
          <p:nvPr/>
        </p:nvCxnSpPr>
        <p:spPr bwMode="auto">
          <a:xfrm>
            <a:off x="2286000" y="2208212"/>
            <a:ext cx="609600" cy="1588"/>
          </a:xfrm>
          <a:prstGeom prst="straightConnector1">
            <a:avLst/>
          </a:prstGeom>
          <a:noFill/>
          <a:ln w="22225">
            <a:solidFill>
              <a:srgbClr val="FFFF00"/>
            </a:solidFill>
            <a:round/>
            <a:headEnd/>
            <a:tailEnd type="triangle" w="med" len="med"/>
          </a:ln>
        </p:spPr>
      </p:cxn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04800" y="2057400"/>
            <a:ext cx="2286000" cy="523220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 dirty="0" smtClean="0">
                <a:solidFill>
                  <a:srgbClr val="000066"/>
                </a:solidFill>
              </a:rPr>
              <a:t>กิจกรรมการนิเทศ</a:t>
            </a:r>
            <a:endParaRPr lang="th-TH" sz="2800" b="1" dirty="0">
              <a:solidFill>
                <a:srgbClr val="000066"/>
              </a:solidFill>
            </a:endParaRPr>
          </a:p>
        </p:txBody>
      </p:sp>
      <p:cxnSp>
        <p:nvCxnSpPr>
          <p:cNvPr id="21" name="AutoShape 15"/>
          <p:cNvCxnSpPr>
            <a:cxnSpLocks noChangeShapeType="1"/>
          </p:cNvCxnSpPr>
          <p:nvPr/>
        </p:nvCxnSpPr>
        <p:spPr bwMode="auto">
          <a:xfrm>
            <a:off x="4419600" y="2209800"/>
            <a:ext cx="609600" cy="1588"/>
          </a:xfrm>
          <a:prstGeom prst="straightConnector1">
            <a:avLst/>
          </a:prstGeom>
          <a:noFill/>
          <a:ln w="22225">
            <a:solidFill>
              <a:srgbClr val="FFFF00"/>
            </a:solidFill>
            <a:round/>
            <a:headEnd/>
            <a:tailEnd type="triangle" w="med" len="med"/>
          </a:ln>
        </p:spPr>
      </p:cxnSp>
      <p:cxnSp>
        <p:nvCxnSpPr>
          <p:cNvPr id="22" name="AutoShape 15"/>
          <p:cNvCxnSpPr>
            <a:cxnSpLocks noChangeShapeType="1"/>
          </p:cNvCxnSpPr>
          <p:nvPr/>
        </p:nvCxnSpPr>
        <p:spPr bwMode="auto">
          <a:xfrm>
            <a:off x="6553200" y="2209800"/>
            <a:ext cx="609600" cy="1588"/>
          </a:xfrm>
          <a:prstGeom prst="straightConnector1">
            <a:avLst/>
          </a:prstGeom>
          <a:noFill/>
          <a:ln w="22225">
            <a:solidFill>
              <a:srgbClr val="FFFF00"/>
            </a:solidFill>
            <a:round/>
            <a:headEnd/>
            <a:tailEnd type="triangle" w="med" len="med"/>
          </a:ln>
        </p:spPr>
      </p:cxn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029200" y="1219200"/>
            <a:ext cx="1828800" cy="138499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 dirty="0" smtClean="0">
                <a:solidFill>
                  <a:srgbClr val="000066"/>
                </a:solidFill>
              </a:rPr>
              <a:t>เปลี่ยนพฤติกรรมในทางบวก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895600" y="1752600"/>
            <a:ext cx="1828800" cy="861774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000" b="1" dirty="0" smtClean="0">
                <a:solidFill>
                  <a:srgbClr val="000066"/>
                </a:solidFill>
              </a:rPr>
              <a:t>ผู้บริหาร</a:t>
            </a:r>
            <a:endParaRPr lang="en-US" sz="2000" b="1" dirty="0" smtClean="0">
              <a:solidFill>
                <a:srgbClr val="000066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th-TH" sz="2000" b="1" dirty="0" smtClean="0">
                <a:solidFill>
                  <a:srgbClr val="000066"/>
                </a:solidFill>
              </a:rPr>
              <a:t>ครู </a:t>
            </a:r>
            <a:r>
              <a:rPr lang="th-TH" sz="2000" b="1" dirty="0" err="1" smtClean="0">
                <a:solidFill>
                  <a:srgbClr val="000066"/>
                </a:solidFill>
              </a:rPr>
              <a:t>กศน.</a:t>
            </a:r>
            <a:endParaRPr lang="th-TH" sz="2000" b="1" dirty="0" smtClean="0">
              <a:solidFill>
                <a:srgbClr val="000066"/>
              </a:solidFill>
            </a:endParaRPr>
          </a:p>
        </p:txBody>
      </p:sp>
      <p:cxnSp>
        <p:nvCxnSpPr>
          <p:cNvPr id="23" name="AutoShape 15"/>
          <p:cNvCxnSpPr>
            <a:cxnSpLocks noChangeShapeType="1"/>
          </p:cNvCxnSpPr>
          <p:nvPr/>
        </p:nvCxnSpPr>
        <p:spPr bwMode="auto">
          <a:xfrm rot="5400000">
            <a:off x="1105694" y="1789906"/>
            <a:ext cx="533400" cy="1588"/>
          </a:xfrm>
          <a:prstGeom prst="straightConnector1">
            <a:avLst/>
          </a:prstGeom>
          <a:noFill/>
          <a:ln w="22225">
            <a:solidFill>
              <a:srgbClr val="FFFF00"/>
            </a:solidFill>
            <a:round/>
            <a:headEnd/>
            <a:tailEnd type="triangle" w="med" len="med"/>
          </a:ln>
        </p:spPr>
      </p:cxn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81000" y="1143000"/>
            <a:ext cx="1752600" cy="52863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 dirty="0" smtClean="0">
                <a:solidFill>
                  <a:srgbClr val="000066"/>
                </a:solidFill>
              </a:rPr>
              <a:t>ศึกษานิเทศก์</a:t>
            </a:r>
            <a:endParaRPr lang="th-TH" sz="2800" b="1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381000" y="533400"/>
            <a:ext cx="8305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sz="4400" b="1" dirty="0" smtClean="0">
              <a:solidFill>
                <a:schemeClr val="bg1"/>
              </a:solidFill>
            </a:endParaRPr>
          </a:p>
          <a:p>
            <a:pPr algn="ctr"/>
            <a:r>
              <a:rPr lang="th-TH" sz="4400" b="1" dirty="0">
                <a:solidFill>
                  <a:schemeClr val="bg1"/>
                </a:solidFill>
              </a:rPr>
              <a:t>รูปแบบการนิเทศการศึกษา </a:t>
            </a:r>
            <a:r>
              <a:rPr lang="en-US" sz="4400" b="1" dirty="0">
                <a:solidFill>
                  <a:schemeClr val="bg1"/>
                </a:solidFill>
              </a:rPr>
              <a:t/>
            </a:r>
            <a:br>
              <a:rPr lang="en-US" sz="4400" b="1" dirty="0">
                <a:solidFill>
                  <a:schemeClr val="bg1"/>
                </a:solidFill>
              </a:rPr>
            </a:br>
            <a:r>
              <a:rPr lang="th-TH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smtClean="0">
                <a:solidFill>
                  <a:schemeClr val="bg1"/>
                </a:solidFill>
              </a:rPr>
              <a:t>    </a:t>
            </a:r>
            <a:r>
              <a:rPr lang="th-TH" sz="4400" b="1" dirty="0" smtClean="0">
                <a:solidFill>
                  <a:schemeClr val="bg1"/>
                </a:solidFill>
              </a:rPr>
              <a:t>  </a:t>
            </a:r>
            <a:r>
              <a:rPr lang="en-US" sz="4400" b="1" dirty="0">
                <a:solidFill>
                  <a:schemeClr val="bg1"/>
                </a:solidFill>
              </a:rPr>
              <a:t/>
            </a:r>
            <a:br>
              <a:rPr lang="en-US" sz="4400" b="1" dirty="0">
                <a:solidFill>
                  <a:schemeClr val="bg1"/>
                </a:solidFill>
              </a:rPr>
            </a:br>
            <a:endParaRPr lang="th-TH" sz="4400" b="1" dirty="0" smtClean="0">
              <a:solidFill>
                <a:schemeClr val="bg1"/>
              </a:solidFill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81000" y="1371600"/>
            <a:ext cx="8458200" cy="5029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sz="4400" b="1" dirty="0" smtClean="0">
              <a:solidFill>
                <a:srgbClr val="FFFF00"/>
              </a:solidFill>
            </a:endParaRPr>
          </a:p>
          <a:p>
            <a:r>
              <a:rPr lang="th-TH" sz="3600" b="1" dirty="0">
                <a:solidFill>
                  <a:schemeClr val="bg1"/>
                </a:solidFill>
              </a:rPr>
              <a:t>การนิเทศแบบปฏิกิริยาสัมพันธ์</a:t>
            </a:r>
            <a:r>
              <a:rPr lang="th-TH" sz="3200" b="1" dirty="0">
                <a:solidFill>
                  <a:schemeClr val="bg1"/>
                </a:solidFill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</a:rPr>
              <a:t> </a:t>
            </a:r>
            <a:r>
              <a:rPr lang="th-TH" sz="3600" b="1" dirty="0">
                <a:solidFill>
                  <a:srgbClr val="FFFF00"/>
                </a:solidFill>
              </a:rPr>
              <a:t>เป็นการนิเทศรายบุคคล </a:t>
            </a:r>
            <a:r>
              <a:rPr lang="th-TH" sz="3600" b="1" dirty="0" smtClean="0">
                <a:solidFill>
                  <a:srgbClr val="FFFF00"/>
                </a:solidFill>
              </a:rPr>
              <a:t> / 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กลุ่ม </a:t>
            </a:r>
            <a:r>
              <a:rPr lang="th-TH" sz="3600" b="1" dirty="0">
                <a:solidFill>
                  <a:srgbClr val="FFFF00"/>
                </a:solidFill>
              </a:rPr>
              <a:t>หรือจัดประชุมสัมมนา อบรม ประชุมปฏิบัติการ และนิเทศ</a:t>
            </a:r>
            <a:r>
              <a:rPr lang="th-TH" sz="3600" b="1" dirty="0" smtClean="0">
                <a:solidFill>
                  <a:srgbClr val="FFFF00"/>
                </a:solidFill>
              </a:rPr>
              <a:t>ตามแต่กรณี 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>
                <a:solidFill>
                  <a:schemeClr val="bg1"/>
                </a:solidFill>
              </a:rPr>
              <a:t>การนิเทศแบบบริการ  </a:t>
            </a:r>
            <a:r>
              <a:rPr lang="en-US" sz="3600" b="1" dirty="0" smtClean="0">
                <a:solidFill>
                  <a:schemeClr val="bg1"/>
                </a:solidFill>
              </a:rPr>
              <a:t> </a:t>
            </a:r>
            <a:r>
              <a:rPr lang="th-TH" sz="3600" b="1" dirty="0">
                <a:solidFill>
                  <a:srgbClr val="FFFF00"/>
                </a:solidFill>
              </a:rPr>
              <a:t>เป็นการ</a:t>
            </a:r>
            <a:r>
              <a:rPr lang="th-TH" sz="3600" b="1" dirty="0" smtClean="0">
                <a:solidFill>
                  <a:srgbClr val="FFFF00"/>
                </a:solidFill>
              </a:rPr>
              <a:t>นิเทศ โดย</a:t>
            </a:r>
            <a:r>
              <a:rPr lang="th-TH" sz="3600" b="1" dirty="0">
                <a:solidFill>
                  <a:srgbClr val="FFFF00"/>
                </a:solidFill>
              </a:rPr>
              <a:t>ให้บริการเอกสาร </a:t>
            </a:r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สื่อ</a:t>
            </a:r>
            <a:r>
              <a:rPr lang="th-TH" sz="3600" b="1" dirty="0">
                <a:solidFill>
                  <a:srgbClr val="FFFF00"/>
                </a:solidFill>
              </a:rPr>
              <a:t>การ</a:t>
            </a:r>
            <a:r>
              <a:rPr lang="th-TH" sz="3600" b="1" dirty="0" smtClean="0">
                <a:solidFill>
                  <a:srgbClr val="FFFF00"/>
                </a:solidFill>
              </a:rPr>
              <a:t>เรียนการ</a:t>
            </a:r>
            <a:r>
              <a:rPr lang="th-TH" sz="3600" b="1" dirty="0">
                <a:solidFill>
                  <a:srgbClr val="FFFF00"/>
                </a:solidFill>
              </a:rPr>
              <a:t>สอน สื่อประกอบการนิเทศ </a:t>
            </a:r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การ</a:t>
            </a:r>
            <a:r>
              <a:rPr lang="th-TH" sz="3600" b="1" dirty="0">
                <a:solidFill>
                  <a:schemeClr val="bg1"/>
                </a:solidFill>
              </a:rPr>
              <a:t>นิเทศแบบ</a:t>
            </a:r>
            <a:r>
              <a:rPr lang="th-TH" sz="3600" b="1" dirty="0" smtClean="0">
                <a:solidFill>
                  <a:schemeClr val="bg1"/>
                </a:solidFill>
              </a:rPr>
              <a:t>ประสานงาน  </a:t>
            </a:r>
            <a:r>
              <a:rPr lang="th-TH" sz="3600" b="1" dirty="0">
                <a:solidFill>
                  <a:srgbClr val="FFFF00"/>
                </a:solidFill>
              </a:rPr>
              <a:t>เป็นสื่อกลางในการ</a:t>
            </a:r>
            <a:r>
              <a:rPr lang="th-TH" sz="3600" b="1" dirty="0" smtClean="0">
                <a:solidFill>
                  <a:srgbClr val="FFFF00"/>
                </a:solidFill>
              </a:rPr>
              <a:t>แสวงหา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ความ</a:t>
            </a:r>
            <a:r>
              <a:rPr lang="th-TH" sz="3600" b="1" dirty="0">
                <a:solidFill>
                  <a:srgbClr val="FFFF00"/>
                </a:solidFill>
              </a:rPr>
              <a:t>ช่วยเหลือจาก</a:t>
            </a:r>
            <a:r>
              <a:rPr lang="th-TH" sz="3600" b="1" dirty="0" smtClean="0">
                <a:solidFill>
                  <a:srgbClr val="FFFF00"/>
                </a:solidFill>
              </a:rPr>
              <a:t>บุคคล ที่</a:t>
            </a:r>
            <a:r>
              <a:rPr lang="th-TH" sz="3600" b="1" dirty="0">
                <a:solidFill>
                  <a:srgbClr val="FFFF00"/>
                </a:solidFill>
              </a:rPr>
              <a:t>จะสนับสนุนการ</a:t>
            </a:r>
            <a:r>
              <a:rPr lang="th-TH" sz="3600" b="1" dirty="0" smtClean="0">
                <a:solidFill>
                  <a:srgbClr val="FFFF00"/>
                </a:solidFill>
              </a:rPr>
              <a:t>พัฒนา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กิจกรรม</a:t>
            </a:r>
            <a:r>
              <a:rPr lang="th-TH" sz="3600" b="1" dirty="0">
                <a:solidFill>
                  <a:srgbClr val="FFFF00"/>
                </a:solidFill>
              </a:rPr>
              <a:t>การเรียนรู้ </a:t>
            </a:r>
            <a:r>
              <a:rPr lang="en-US" sz="4400" b="1" dirty="0" smtClean="0">
                <a:solidFill>
                  <a:srgbClr val="FFFF00"/>
                </a:solidFill>
              </a:rPr>
              <a:t>  </a:t>
            </a:r>
            <a:r>
              <a:rPr lang="th-TH" sz="4400" b="1" dirty="0" smtClean="0">
                <a:solidFill>
                  <a:srgbClr val="FFFF00"/>
                </a:solidFill>
              </a:rPr>
              <a:t>  </a:t>
            </a:r>
            <a:r>
              <a:rPr lang="en-US" sz="4400" b="1" dirty="0">
                <a:solidFill>
                  <a:srgbClr val="FFFF00"/>
                </a:solidFill>
              </a:rPr>
              <a:t/>
            </a:r>
            <a:br>
              <a:rPr lang="en-US" sz="4400" b="1" dirty="0">
                <a:solidFill>
                  <a:srgbClr val="FFFF00"/>
                </a:solidFill>
              </a:rPr>
            </a:br>
            <a:endParaRPr lang="th-TH" sz="4400" b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381000" y="533400"/>
            <a:ext cx="8305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sz="4400" b="1" dirty="0" smtClean="0">
              <a:solidFill>
                <a:schemeClr val="bg1"/>
              </a:solidFill>
            </a:endParaRPr>
          </a:p>
          <a:p>
            <a:pPr algn="ctr"/>
            <a:r>
              <a:rPr lang="th-TH" sz="4400" b="1" dirty="0">
                <a:solidFill>
                  <a:schemeClr val="bg1"/>
                </a:solidFill>
              </a:rPr>
              <a:t>รูปแบบการนิเทศการศึกษา </a:t>
            </a:r>
            <a:r>
              <a:rPr lang="en-US" sz="4400" b="1" dirty="0">
                <a:solidFill>
                  <a:schemeClr val="bg1"/>
                </a:solidFill>
              </a:rPr>
              <a:t/>
            </a:r>
            <a:br>
              <a:rPr lang="en-US" sz="4400" b="1" dirty="0">
                <a:solidFill>
                  <a:schemeClr val="bg1"/>
                </a:solidFill>
              </a:rPr>
            </a:br>
            <a:r>
              <a:rPr lang="th-TH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smtClean="0">
                <a:solidFill>
                  <a:schemeClr val="bg1"/>
                </a:solidFill>
              </a:rPr>
              <a:t>    </a:t>
            </a:r>
            <a:r>
              <a:rPr lang="th-TH" sz="4400" b="1" dirty="0" smtClean="0">
                <a:solidFill>
                  <a:schemeClr val="bg1"/>
                </a:solidFill>
              </a:rPr>
              <a:t>  </a:t>
            </a:r>
            <a:r>
              <a:rPr lang="en-US" sz="4400" b="1" dirty="0">
                <a:solidFill>
                  <a:schemeClr val="bg1"/>
                </a:solidFill>
              </a:rPr>
              <a:t/>
            </a:r>
            <a:br>
              <a:rPr lang="en-US" sz="4400" b="1" dirty="0">
                <a:solidFill>
                  <a:schemeClr val="bg1"/>
                </a:solidFill>
              </a:rPr>
            </a:br>
            <a:endParaRPr lang="th-TH" sz="4400" b="1" dirty="0" smtClean="0">
              <a:solidFill>
                <a:schemeClr val="bg1"/>
              </a:solidFill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81000" y="1371600"/>
            <a:ext cx="8458200" cy="5029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sz="4400" b="1" dirty="0" smtClean="0">
              <a:solidFill>
                <a:srgbClr val="FFFF00"/>
              </a:solidFill>
            </a:endParaRPr>
          </a:p>
          <a:p>
            <a:r>
              <a:rPr lang="th-TH" sz="3600" b="1" dirty="0" smtClean="0">
                <a:solidFill>
                  <a:schemeClr val="bg1"/>
                </a:solidFill>
              </a:rPr>
              <a:t/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การ</a:t>
            </a:r>
            <a:r>
              <a:rPr lang="th-TH" sz="3600" b="1" dirty="0">
                <a:solidFill>
                  <a:schemeClr val="bg1"/>
                </a:solidFill>
              </a:rPr>
              <a:t>นิเทศแบบร่วมมือ  </a:t>
            </a:r>
            <a:r>
              <a:rPr lang="th-TH" sz="3600" b="1" dirty="0" smtClean="0">
                <a:solidFill>
                  <a:schemeClr val="bg1"/>
                </a:solidFill>
              </a:rPr>
              <a:t> </a:t>
            </a:r>
            <a:r>
              <a:rPr lang="th-TH" sz="3600" b="1" dirty="0">
                <a:solidFill>
                  <a:srgbClr val="FFFF00"/>
                </a:solidFill>
              </a:rPr>
              <a:t>เป็นการวางแผนการ</a:t>
            </a:r>
            <a:r>
              <a:rPr lang="th-TH" sz="3600" b="1" dirty="0" smtClean="0">
                <a:solidFill>
                  <a:srgbClr val="FFFF00"/>
                </a:solidFill>
              </a:rPr>
              <a:t>ปรับปรุง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การ</a:t>
            </a:r>
            <a:r>
              <a:rPr lang="th-TH" sz="3600" b="1" dirty="0">
                <a:solidFill>
                  <a:srgbClr val="FFFF00"/>
                </a:solidFill>
              </a:rPr>
              <a:t>เรียนการสอน </a:t>
            </a:r>
            <a:r>
              <a:rPr lang="th-TH" sz="3600" b="1" dirty="0" smtClean="0">
                <a:solidFill>
                  <a:srgbClr val="FFFF00"/>
                </a:solidFill>
              </a:rPr>
              <a:t>  โดย</a:t>
            </a:r>
            <a:r>
              <a:rPr lang="th-TH" sz="3600" b="1" dirty="0">
                <a:solidFill>
                  <a:srgbClr val="FFFF00"/>
                </a:solidFill>
              </a:rPr>
              <a:t>ที่ครูและศึกษานิเทศก์ </a:t>
            </a:r>
            <a:r>
              <a:rPr lang="th-TH" sz="3600" b="1" dirty="0" smtClean="0">
                <a:solidFill>
                  <a:srgbClr val="FFFF00"/>
                </a:solidFill>
              </a:rPr>
              <a:t>ทำงาน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ร่วมกัน</a:t>
            </a:r>
            <a:r>
              <a:rPr lang="th-TH" sz="3600" b="1" dirty="0">
                <a:solidFill>
                  <a:srgbClr val="FFFF00"/>
                </a:solidFill>
              </a:rPr>
              <a:t>ในการวิเคราะห์และกำหนดคุณลักษณะ</a:t>
            </a:r>
            <a:r>
              <a:rPr lang="th-TH" sz="3600" b="1" dirty="0" smtClean="0">
                <a:solidFill>
                  <a:srgbClr val="FFFF00"/>
                </a:solidFill>
              </a:rPr>
              <a:t>ต่างๆ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ของ</a:t>
            </a:r>
            <a:r>
              <a:rPr lang="th-TH" sz="3600" b="1" dirty="0">
                <a:solidFill>
                  <a:srgbClr val="FFFF00"/>
                </a:solidFill>
              </a:rPr>
              <a:t>การจัดการ</a:t>
            </a:r>
            <a:r>
              <a:rPr lang="th-TH" sz="3600" b="1" dirty="0" smtClean="0">
                <a:solidFill>
                  <a:srgbClr val="FFFF00"/>
                </a:solidFill>
              </a:rPr>
              <a:t>เรียนการ</a:t>
            </a:r>
            <a:r>
              <a:rPr lang="th-TH" sz="3600" b="1" dirty="0">
                <a:solidFill>
                  <a:srgbClr val="FFFF00"/>
                </a:solidFill>
              </a:rPr>
              <a:t>สอน</a:t>
            </a:r>
            <a:br>
              <a:rPr lang="th-TH" sz="3600" b="1" dirty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การ</a:t>
            </a:r>
            <a:r>
              <a:rPr lang="th-TH" sz="3600" b="1" dirty="0">
                <a:solidFill>
                  <a:schemeClr val="bg1"/>
                </a:solidFill>
              </a:rPr>
              <a:t>นิเทศแบบสร้างสรรค์  </a:t>
            </a:r>
            <a:r>
              <a:rPr lang="th-TH" sz="3600" b="1" dirty="0" smtClean="0">
                <a:solidFill>
                  <a:srgbClr val="FFFF00"/>
                </a:solidFill>
              </a:rPr>
              <a:t>เป็น</a:t>
            </a:r>
            <a:r>
              <a:rPr lang="th-TH" sz="3600" b="1" dirty="0">
                <a:solidFill>
                  <a:srgbClr val="FFFF00"/>
                </a:solidFill>
              </a:rPr>
              <a:t>ความพยายาม</a:t>
            </a:r>
            <a:r>
              <a:rPr lang="th-TH" sz="3600" b="1" dirty="0" smtClean="0">
                <a:solidFill>
                  <a:srgbClr val="FFFF00"/>
                </a:solidFill>
              </a:rPr>
              <a:t>ของ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ศึกษานิเทศก์</a:t>
            </a:r>
            <a:r>
              <a:rPr lang="th-TH" sz="3600" b="1" dirty="0">
                <a:solidFill>
                  <a:srgbClr val="FFFF00"/>
                </a:solidFill>
              </a:rPr>
              <a:t>และครูในการสร้างแผนงาน   เพื่อ</a:t>
            </a:r>
            <a:r>
              <a:rPr lang="th-TH" sz="3600" b="1" dirty="0" smtClean="0">
                <a:solidFill>
                  <a:srgbClr val="FFFF00"/>
                </a:solidFill>
              </a:rPr>
              <a:t>ปรับปรุง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การ</a:t>
            </a:r>
            <a:r>
              <a:rPr lang="th-TH" sz="3600" b="1" dirty="0">
                <a:solidFill>
                  <a:srgbClr val="FFFF00"/>
                </a:solidFill>
              </a:rPr>
              <a:t>จัดการเรียนการสอน โดยการทดลองค้นคว้าสิ่งใหม่ๆ </a:t>
            </a:r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หรือ</a:t>
            </a:r>
            <a:r>
              <a:rPr lang="th-TH" sz="3600" b="1" dirty="0">
                <a:solidFill>
                  <a:srgbClr val="FFFF00"/>
                </a:solidFill>
              </a:rPr>
              <a:t>ความคิดริเริ่มใหม่ๆ</a:t>
            </a:r>
            <a:r>
              <a:rPr lang="th-TH" sz="4400" dirty="0"/>
              <a:t/>
            </a:r>
            <a:br>
              <a:rPr lang="th-TH" sz="4400" dirty="0"/>
            </a:br>
            <a:r>
              <a:rPr lang="en-US" sz="4400" b="1" dirty="0">
                <a:solidFill>
                  <a:srgbClr val="FFFF00"/>
                </a:solidFill>
              </a:rPr>
              <a:t/>
            </a:r>
            <a:br>
              <a:rPr lang="en-US" sz="4400" b="1" dirty="0">
                <a:solidFill>
                  <a:srgbClr val="FFFF00"/>
                </a:solidFill>
              </a:rPr>
            </a:br>
            <a:endParaRPr lang="th-TH" sz="4400" b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381000" y="533400"/>
            <a:ext cx="8305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sz="4400" b="1" dirty="0" smtClean="0">
              <a:solidFill>
                <a:schemeClr val="bg1"/>
              </a:solidFill>
            </a:endParaRPr>
          </a:p>
          <a:p>
            <a:pPr algn="ctr"/>
            <a:r>
              <a:rPr lang="th-TH" sz="4400" b="1" dirty="0">
                <a:solidFill>
                  <a:schemeClr val="bg1"/>
                </a:solidFill>
              </a:rPr>
              <a:t>รูปแบบการนิเทศการศึกษา </a:t>
            </a:r>
            <a:r>
              <a:rPr lang="en-US" sz="4400" b="1" dirty="0">
                <a:solidFill>
                  <a:schemeClr val="bg1"/>
                </a:solidFill>
              </a:rPr>
              <a:t/>
            </a:r>
            <a:br>
              <a:rPr lang="en-US" sz="4400" b="1" dirty="0">
                <a:solidFill>
                  <a:schemeClr val="bg1"/>
                </a:solidFill>
              </a:rPr>
            </a:br>
            <a:r>
              <a:rPr lang="th-TH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smtClean="0">
                <a:solidFill>
                  <a:schemeClr val="bg1"/>
                </a:solidFill>
              </a:rPr>
              <a:t>    </a:t>
            </a:r>
            <a:r>
              <a:rPr lang="th-TH" sz="4400" b="1" dirty="0" smtClean="0">
                <a:solidFill>
                  <a:schemeClr val="bg1"/>
                </a:solidFill>
              </a:rPr>
              <a:t>  </a:t>
            </a:r>
            <a:r>
              <a:rPr lang="en-US" sz="4400" b="1" dirty="0">
                <a:solidFill>
                  <a:schemeClr val="bg1"/>
                </a:solidFill>
              </a:rPr>
              <a:t/>
            </a:r>
            <a:br>
              <a:rPr lang="en-US" sz="4400" b="1" dirty="0">
                <a:solidFill>
                  <a:schemeClr val="bg1"/>
                </a:solidFill>
              </a:rPr>
            </a:br>
            <a:endParaRPr lang="th-TH" sz="4400" b="1" dirty="0" smtClean="0">
              <a:solidFill>
                <a:schemeClr val="bg1"/>
              </a:solidFill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81000" y="1371600"/>
            <a:ext cx="8458200" cy="5029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sz="3600" b="1" dirty="0" smtClean="0">
              <a:solidFill>
                <a:schemeClr val="bg1"/>
              </a:solidFill>
            </a:endParaRPr>
          </a:p>
          <a:p>
            <a:r>
              <a:rPr lang="th-TH" sz="3600" b="1" dirty="0" smtClean="0">
                <a:solidFill>
                  <a:schemeClr val="bg1"/>
                </a:solidFill>
              </a:rPr>
              <a:t/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>
                <a:solidFill>
                  <a:schemeClr val="bg1"/>
                </a:solidFill>
              </a:rPr>
              <a:t>การนิเทศแบบตรวจตรา  </a:t>
            </a:r>
            <a:r>
              <a:rPr lang="th-TH" sz="3600" b="1" dirty="0" smtClean="0">
                <a:solidFill>
                  <a:srgbClr val="FFFF00"/>
                </a:solidFill>
              </a:rPr>
              <a:t>เป็น</a:t>
            </a:r>
            <a:r>
              <a:rPr lang="th-TH" sz="3600" b="1" dirty="0">
                <a:solidFill>
                  <a:srgbClr val="FFFF00"/>
                </a:solidFill>
              </a:rPr>
              <a:t>การนิเทศที่มีการ</a:t>
            </a:r>
            <a:r>
              <a:rPr lang="th-TH" sz="3600" b="1" dirty="0" smtClean="0">
                <a:solidFill>
                  <a:srgbClr val="FFFF00"/>
                </a:solidFill>
              </a:rPr>
              <a:t>ประเมินผล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การ</a:t>
            </a:r>
            <a:r>
              <a:rPr lang="th-TH" sz="3600" b="1" dirty="0">
                <a:solidFill>
                  <a:srgbClr val="FFFF00"/>
                </a:solidFill>
              </a:rPr>
              <a:t>ทำงานของครู โดยเข้าไปดูการจัดกิจกรรมการ</a:t>
            </a:r>
            <a:r>
              <a:rPr lang="th-TH" sz="3600" b="1" dirty="0" smtClean="0">
                <a:solidFill>
                  <a:srgbClr val="FFFF00"/>
                </a:solidFill>
              </a:rPr>
              <a:t>เรียนรู้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ของ</a:t>
            </a:r>
            <a:r>
              <a:rPr lang="th-TH" sz="3600" b="1" dirty="0">
                <a:solidFill>
                  <a:srgbClr val="FFFF00"/>
                </a:solidFill>
              </a:rPr>
              <a:t>ครู </a:t>
            </a:r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การ</a:t>
            </a:r>
            <a:r>
              <a:rPr lang="th-TH" sz="3600" b="1" dirty="0">
                <a:solidFill>
                  <a:schemeClr val="bg1"/>
                </a:solidFill>
              </a:rPr>
              <a:t>นิเทศแบบผสมผสาน  </a:t>
            </a:r>
            <a:r>
              <a:rPr lang="th-TH" sz="3600" b="1" dirty="0" smtClean="0">
                <a:solidFill>
                  <a:schemeClr val="bg1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>เป็น</a:t>
            </a:r>
            <a:r>
              <a:rPr lang="th-TH" sz="3600" b="1" dirty="0">
                <a:solidFill>
                  <a:srgbClr val="FFFF00"/>
                </a:solidFill>
              </a:rPr>
              <a:t>การนิเทศที่ใช้หลาย</a:t>
            </a:r>
            <a:r>
              <a:rPr lang="th-TH" sz="3600" b="1" dirty="0" smtClean="0">
                <a:solidFill>
                  <a:srgbClr val="FFFF00"/>
                </a:solidFill>
              </a:rPr>
              <a:t>รูปแบบ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ผสมผสาน</a:t>
            </a:r>
            <a:r>
              <a:rPr lang="th-TH" sz="3600" b="1" dirty="0">
                <a:solidFill>
                  <a:srgbClr val="FFFF00"/>
                </a:solidFill>
              </a:rPr>
              <a:t>กัน เพื่อให้การนิเทศเกิดประโยชน์สูงสุดแก</a:t>
            </a:r>
            <a:r>
              <a:rPr lang="th-TH" sz="3600" b="1" dirty="0" smtClean="0">
                <a:solidFill>
                  <a:srgbClr val="FFFF00"/>
                </a:solidFill>
              </a:rPr>
              <a:t>ผู้รับ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การ</a:t>
            </a:r>
            <a:r>
              <a:rPr lang="th-TH" sz="3600" b="1" dirty="0">
                <a:solidFill>
                  <a:srgbClr val="FFFF00"/>
                </a:solidFill>
              </a:rPr>
              <a:t>นิเทศ</a:t>
            </a:r>
            <a:endParaRPr lang="en-US" sz="3600" b="1" dirty="0">
              <a:solidFill>
                <a:srgbClr val="FFFF00"/>
              </a:solidFill>
            </a:endParaRPr>
          </a:p>
          <a:p>
            <a:r>
              <a:rPr lang="th-TH" sz="3600" b="1" dirty="0" smtClean="0">
                <a:solidFill>
                  <a:schemeClr val="bg1"/>
                </a:solidFill>
              </a:rPr>
              <a:t>การ</a:t>
            </a:r>
            <a:r>
              <a:rPr lang="th-TH" sz="3600" b="1" dirty="0">
                <a:solidFill>
                  <a:schemeClr val="bg1"/>
                </a:solidFill>
              </a:rPr>
              <a:t>นิเทศแบบเชื้อเชิญ  </a:t>
            </a:r>
            <a:r>
              <a:rPr lang="th-TH" sz="3600" b="1" dirty="0" smtClean="0">
                <a:solidFill>
                  <a:srgbClr val="FFFF00"/>
                </a:solidFill>
              </a:rPr>
              <a:t>เป็น</a:t>
            </a:r>
            <a:r>
              <a:rPr lang="th-TH" sz="3600" b="1" dirty="0">
                <a:solidFill>
                  <a:srgbClr val="FFFF00"/>
                </a:solidFill>
              </a:rPr>
              <a:t>การที่ครูเชิญศึกษานิเทศก์ มา</a:t>
            </a:r>
            <a:r>
              <a:rPr lang="th-TH" sz="3600" b="1" dirty="0" smtClean="0">
                <a:solidFill>
                  <a:srgbClr val="FFFF00"/>
                </a:solidFill>
              </a:rPr>
              <a:t>ให้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คำแนะนำการ</a:t>
            </a:r>
            <a:r>
              <a:rPr lang="th-TH" sz="3600" b="1" dirty="0">
                <a:solidFill>
                  <a:srgbClr val="FFFF00"/>
                </a:solidFill>
              </a:rPr>
              <a:t>จัดกิจกรรมการเรียนรู้ เพื่อพัฒนางานให้</a:t>
            </a:r>
            <a:r>
              <a:rPr lang="th-TH" sz="3600" b="1" dirty="0" smtClean="0">
                <a:solidFill>
                  <a:srgbClr val="FFFF00"/>
                </a:solidFill>
              </a:rPr>
              <a:t>มี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ประสิทธิภาพ</a:t>
            </a:r>
            <a:r>
              <a:rPr lang="th-TH" sz="3600" b="1" dirty="0">
                <a:solidFill>
                  <a:srgbClr val="FFFF00"/>
                </a:solidFill>
              </a:rPr>
              <a:t>มากขึ้น </a:t>
            </a:r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/>
            </a:r>
            <a:br>
              <a:rPr lang="en-US" sz="3600" b="1" dirty="0">
                <a:solidFill>
                  <a:schemeClr val="bg1"/>
                </a:solidFill>
              </a:rPr>
            </a:br>
            <a:endParaRPr lang="th-TH" sz="36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381000" y="533400"/>
            <a:ext cx="8305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sz="4400" b="1" dirty="0" smtClean="0">
              <a:solidFill>
                <a:schemeClr val="bg1"/>
              </a:solidFill>
            </a:endParaRPr>
          </a:p>
          <a:p>
            <a:pPr algn="ctr"/>
            <a:r>
              <a:rPr lang="th-TH" sz="4400" b="1" dirty="0">
                <a:solidFill>
                  <a:schemeClr val="bg1"/>
                </a:solidFill>
              </a:rPr>
              <a:t>รูปแบบการนิเทศการศึกษา </a:t>
            </a:r>
            <a:r>
              <a:rPr lang="en-US" sz="4400" b="1" dirty="0">
                <a:solidFill>
                  <a:schemeClr val="bg1"/>
                </a:solidFill>
              </a:rPr>
              <a:t/>
            </a:r>
            <a:br>
              <a:rPr lang="en-US" sz="4400" b="1" dirty="0">
                <a:solidFill>
                  <a:schemeClr val="bg1"/>
                </a:solidFill>
              </a:rPr>
            </a:br>
            <a:r>
              <a:rPr lang="th-TH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smtClean="0">
                <a:solidFill>
                  <a:schemeClr val="bg1"/>
                </a:solidFill>
              </a:rPr>
              <a:t>    </a:t>
            </a:r>
            <a:r>
              <a:rPr lang="th-TH" sz="4400" b="1" dirty="0" smtClean="0">
                <a:solidFill>
                  <a:schemeClr val="bg1"/>
                </a:solidFill>
              </a:rPr>
              <a:t>  </a:t>
            </a:r>
            <a:r>
              <a:rPr lang="en-US" sz="4400" b="1" dirty="0">
                <a:solidFill>
                  <a:schemeClr val="bg1"/>
                </a:solidFill>
              </a:rPr>
              <a:t/>
            </a:r>
            <a:br>
              <a:rPr lang="en-US" sz="4400" b="1" dirty="0">
                <a:solidFill>
                  <a:schemeClr val="bg1"/>
                </a:solidFill>
              </a:rPr>
            </a:br>
            <a:endParaRPr lang="th-TH" sz="4400" b="1" dirty="0" smtClean="0">
              <a:solidFill>
                <a:schemeClr val="bg1"/>
              </a:solidFill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81000" y="1371600"/>
            <a:ext cx="8458200" cy="2743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sz="3600" b="1" dirty="0" smtClean="0">
              <a:solidFill>
                <a:schemeClr val="bg1"/>
              </a:solidFill>
            </a:endParaRPr>
          </a:p>
          <a:p>
            <a:r>
              <a:rPr lang="th-TH" sz="3600" b="1" dirty="0" smtClean="0">
                <a:solidFill>
                  <a:schemeClr val="bg1"/>
                </a:solidFill>
              </a:rPr>
              <a:t/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>
                <a:solidFill>
                  <a:schemeClr val="bg1"/>
                </a:solidFill>
              </a:rPr>
              <a:t>การนิเทศแบบวิทยาศาสตร์  </a:t>
            </a:r>
            <a:r>
              <a:rPr lang="th-TH" sz="3600" b="1" dirty="0" smtClean="0">
                <a:solidFill>
                  <a:srgbClr val="FFFF00"/>
                </a:solidFill>
              </a:rPr>
              <a:t>เป็น</a:t>
            </a:r>
            <a:r>
              <a:rPr lang="th-TH" sz="3600" b="1" dirty="0">
                <a:solidFill>
                  <a:srgbClr val="FFFF00"/>
                </a:solidFill>
              </a:rPr>
              <a:t>การนิเทศที่นำ</a:t>
            </a:r>
            <a:r>
              <a:rPr lang="th-TH" sz="3600" b="1" dirty="0" smtClean="0">
                <a:solidFill>
                  <a:srgbClr val="FFFF00"/>
                </a:solidFill>
              </a:rPr>
              <a:t>ผลการวิจัย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มา</a:t>
            </a:r>
            <a:r>
              <a:rPr lang="th-TH" sz="3600" b="1" dirty="0">
                <a:solidFill>
                  <a:srgbClr val="FFFF00"/>
                </a:solidFill>
              </a:rPr>
              <a:t>ใช้ หรือนำทฤษฎีและนวัตกรรมใหม่ๆ มาใช้ </a:t>
            </a:r>
            <a:r>
              <a:rPr lang="th-TH" sz="3600" b="1" dirty="0" smtClean="0">
                <a:solidFill>
                  <a:srgbClr val="FFFF00"/>
                </a:solidFill>
              </a:rPr>
              <a:t>ประยุกต์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ใช้ </a:t>
            </a:r>
            <a:r>
              <a:rPr lang="th-TH" sz="3600" b="1" dirty="0">
                <a:solidFill>
                  <a:srgbClr val="FFFF00"/>
                </a:solidFill>
              </a:rPr>
              <a:t>เพื่อให้เกิดผลดีต่อผู้เรียน </a:t>
            </a:r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/>
            </a:r>
            <a:br>
              <a:rPr lang="en-US" sz="3600" b="1" dirty="0">
                <a:solidFill>
                  <a:schemeClr val="bg1"/>
                </a:solidFill>
              </a:rPr>
            </a:br>
            <a:endParaRPr lang="th-TH" sz="36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04800" y="76200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th-TH" sz="4800" b="1" dirty="0">
                <a:solidFill>
                  <a:srgbClr val="FFFF00"/>
                </a:solidFill>
                <a:cs typeface="+mn-cs"/>
              </a:rPr>
              <a:t>มาตรฐานตำแหน่ง </a:t>
            </a:r>
            <a:endParaRPr lang="en-US" sz="4800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3800" b="1" dirty="0" smtClean="0">
                <a:solidFill>
                  <a:schemeClr val="bg1"/>
                </a:solidFill>
              </a:rPr>
              <a:t>1. </a:t>
            </a:r>
            <a:r>
              <a:rPr lang="th-TH" sz="3800" b="1" dirty="0" smtClean="0">
                <a:solidFill>
                  <a:schemeClr val="bg1"/>
                </a:solidFill>
              </a:rPr>
              <a:t>ปฏิบัติ</a:t>
            </a:r>
            <a:r>
              <a:rPr lang="th-TH" sz="3800" b="1" dirty="0">
                <a:solidFill>
                  <a:schemeClr val="bg1"/>
                </a:solidFill>
              </a:rPr>
              <a:t>หน้าที่เกี่ยวกับงาน</a:t>
            </a:r>
            <a:r>
              <a:rPr lang="th-TH" sz="3800" b="1" dirty="0" smtClean="0">
                <a:solidFill>
                  <a:schemeClr val="bg1"/>
                </a:solidFill>
              </a:rPr>
              <a:t>วิชาการ</a:t>
            </a:r>
            <a:r>
              <a:rPr lang="en-US" sz="3800" b="1" dirty="0" smtClean="0">
                <a:solidFill>
                  <a:schemeClr val="bg1"/>
                </a:solidFill>
              </a:rPr>
              <a:t> </a:t>
            </a:r>
            <a:r>
              <a:rPr lang="th-TH" sz="3800" b="1" dirty="0" smtClean="0">
                <a:solidFill>
                  <a:schemeClr val="bg1"/>
                </a:solidFill>
              </a:rPr>
              <a:t>งาน</a:t>
            </a:r>
            <a:r>
              <a:rPr lang="th-TH" sz="3800" b="1" dirty="0">
                <a:solidFill>
                  <a:schemeClr val="bg1"/>
                </a:solidFill>
              </a:rPr>
              <a:t>นิเทศการศึกษา เพื่อ</a:t>
            </a:r>
            <a:r>
              <a:rPr lang="th-TH" sz="3800" b="1" dirty="0" smtClean="0">
                <a:solidFill>
                  <a:schemeClr val="bg1"/>
                </a:solidFill>
              </a:rPr>
              <a:t>ปรับปรุงการ</a:t>
            </a:r>
            <a:r>
              <a:rPr lang="th-TH" sz="3800" b="1" dirty="0">
                <a:solidFill>
                  <a:schemeClr val="bg1"/>
                </a:solidFill>
              </a:rPr>
              <a:t>เรียนการ</a:t>
            </a:r>
            <a:r>
              <a:rPr lang="th-TH" sz="3800" b="1" dirty="0" smtClean="0">
                <a:solidFill>
                  <a:schemeClr val="bg1"/>
                </a:solidFill>
              </a:rPr>
              <a:t>สอนให้</a:t>
            </a:r>
            <a:r>
              <a:rPr lang="th-TH" sz="3800" b="1" dirty="0">
                <a:solidFill>
                  <a:schemeClr val="bg1"/>
                </a:solidFill>
              </a:rPr>
              <a:t>ได้มาตรฐานการศึกษา  </a:t>
            </a:r>
            <a:r>
              <a:rPr lang="en-US" sz="3800" b="1" dirty="0" smtClean="0">
                <a:solidFill>
                  <a:schemeClr val="bg1"/>
                </a:solidFill>
              </a:rPr>
              <a:t/>
            </a:r>
            <a:br>
              <a:rPr lang="en-US" sz="3800" b="1" dirty="0" smtClean="0">
                <a:solidFill>
                  <a:schemeClr val="bg1"/>
                </a:solidFill>
              </a:rPr>
            </a:br>
            <a:r>
              <a:rPr lang="en-US" sz="3800" b="1" dirty="0" smtClean="0">
                <a:solidFill>
                  <a:schemeClr val="bg1"/>
                </a:solidFill>
              </a:rPr>
              <a:t>2. </a:t>
            </a:r>
            <a:r>
              <a:rPr lang="th-TH" sz="3800" b="1" dirty="0" smtClean="0">
                <a:solidFill>
                  <a:schemeClr val="bg1"/>
                </a:solidFill>
              </a:rPr>
              <a:t>ค้นคว้า</a:t>
            </a:r>
            <a:r>
              <a:rPr lang="th-TH" sz="3800" b="1" dirty="0">
                <a:solidFill>
                  <a:schemeClr val="bg1"/>
                </a:solidFill>
              </a:rPr>
              <a:t>ทางวิชาการ </a:t>
            </a:r>
            <a:r>
              <a:rPr lang="th-TH" sz="3800" b="1" dirty="0" smtClean="0">
                <a:solidFill>
                  <a:schemeClr val="bg1"/>
                </a:solidFill>
              </a:rPr>
              <a:t>วิเคราะห์ วิจัย ติดตาม</a:t>
            </a:r>
            <a:r>
              <a:rPr lang="en-US" sz="3800" b="1" dirty="0" smtClean="0">
                <a:solidFill>
                  <a:schemeClr val="bg1"/>
                </a:solidFill>
              </a:rPr>
              <a:t> </a:t>
            </a:r>
            <a:r>
              <a:rPr lang="th-TH" sz="3800" b="1" dirty="0" smtClean="0">
                <a:solidFill>
                  <a:schemeClr val="bg1"/>
                </a:solidFill>
              </a:rPr>
              <a:t>ตรวจสอบ </a:t>
            </a:r>
            <a:r>
              <a:rPr lang="th-TH" sz="3800" b="1" dirty="0">
                <a:solidFill>
                  <a:schemeClr val="bg1"/>
                </a:solidFill>
              </a:rPr>
              <a:t>และประเมินผล </a:t>
            </a:r>
            <a:r>
              <a:rPr lang="en-US" sz="3800" b="1" dirty="0" smtClean="0">
                <a:solidFill>
                  <a:schemeClr val="bg1"/>
                </a:solidFill>
              </a:rPr>
              <a:t>  </a:t>
            </a:r>
            <a:r>
              <a:rPr lang="th-TH" sz="3800" b="1" dirty="0" smtClean="0">
                <a:solidFill>
                  <a:schemeClr val="bg1"/>
                </a:solidFill>
              </a:rPr>
              <a:t>เพื่อ</a:t>
            </a:r>
            <a:r>
              <a:rPr lang="th-TH" sz="3800" b="1" dirty="0">
                <a:solidFill>
                  <a:schemeClr val="bg1"/>
                </a:solidFill>
              </a:rPr>
              <a:t>พัฒนาการ</a:t>
            </a:r>
            <a:r>
              <a:rPr lang="th-TH" sz="3800" b="1" dirty="0" smtClean="0">
                <a:solidFill>
                  <a:schemeClr val="bg1"/>
                </a:solidFill>
              </a:rPr>
              <a:t>จัดการ</a:t>
            </a:r>
            <a:r>
              <a:rPr lang="th-TH" sz="3800" b="1" dirty="0">
                <a:solidFill>
                  <a:schemeClr val="bg1"/>
                </a:solidFill>
              </a:rPr>
              <a:t>เรียนการสอน</a:t>
            </a:r>
            <a:r>
              <a:rPr lang="th-TH" sz="3800" b="1" dirty="0" smtClean="0">
                <a:solidFill>
                  <a:schemeClr val="bg1"/>
                </a:solidFill>
              </a:rPr>
              <a:t>ให้</a:t>
            </a:r>
            <a:r>
              <a:rPr lang="en-US" sz="3800" b="1" dirty="0" smtClean="0">
                <a:solidFill>
                  <a:schemeClr val="bg1"/>
                </a:solidFill>
              </a:rPr>
              <a:t/>
            </a:r>
            <a:br>
              <a:rPr lang="en-US" sz="3800" b="1" dirty="0" smtClean="0">
                <a:solidFill>
                  <a:schemeClr val="bg1"/>
                </a:solidFill>
              </a:rPr>
            </a:br>
            <a:r>
              <a:rPr lang="th-TH" sz="3800" b="1" dirty="0" smtClean="0">
                <a:solidFill>
                  <a:schemeClr val="bg1"/>
                </a:solidFill>
              </a:rPr>
              <a:t>มี</a:t>
            </a:r>
            <a:r>
              <a:rPr lang="th-TH" sz="3800" b="1" dirty="0">
                <a:solidFill>
                  <a:schemeClr val="bg1"/>
                </a:solidFill>
              </a:rPr>
              <a:t>ประสิทธิภาพ</a:t>
            </a:r>
            <a:r>
              <a:rPr lang="th-TH" sz="3800" b="1" dirty="0" smtClean="0">
                <a:solidFill>
                  <a:schemeClr val="bg1"/>
                </a:solidFill>
              </a:rPr>
              <a:t>ยิ่งขึ้น</a:t>
            </a:r>
            <a:r>
              <a:rPr lang="en-US" sz="3800" b="1" dirty="0" smtClean="0">
                <a:solidFill>
                  <a:schemeClr val="bg1"/>
                </a:solidFill>
              </a:rPr>
              <a:t/>
            </a:r>
            <a:br>
              <a:rPr lang="en-US" sz="3800" b="1" dirty="0" smtClean="0">
                <a:solidFill>
                  <a:schemeClr val="bg1"/>
                </a:solidFill>
              </a:rPr>
            </a:br>
            <a:r>
              <a:rPr lang="en-US" sz="3800" b="1" dirty="0" smtClean="0">
                <a:solidFill>
                  <a:schemeClr val="bg1"/>
                </a:solidFill>
              </a:rPr>
              <a:t>3. </a:t>
            </a:r>
            <a:r>
              <a:rPr lang="th-TH" sz="3800" b="1" dirty="0" smtClean="0">
                <a:solidFill>
                  <a:schemeClr val="bg1"/>
                </a:solidFill>
              </a:rPr>
              <a:t>ปฏิบัติ</a:t>
            </a:r>
            <a:r>
              <a:rPr lang="th-TH" sz="3800" b="1" dirty="0">
                <a:solidFill>
                  <a:schemeClr val="bg1"/>
                </a:solidFill>
              </a:rPr>
              <a:t>หน้าที่อื่นตามที่ได้รับมอบหมาย</a:t>
            </a:r>
            <a:r>
              <a:rPr lang="en-US" sz="4000" b="1" dirty="0">
                <a:solidFill>
                  <a:schemeClr val="bg1"/>
                </a:solidFill>
              </a:rPr>
              <a:t/>
            </a:r>
            <a:br>
              <a:rPr lang="en-US" sz="4000" b="1" dirty="0">
                <a:solidFill>
                  <a:schemeClr val="bg1"/>
                </a:solidFill>
              </a:rPr>
            </a:b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381000" y="533400"/>
            <a:ext cx="8305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sz="4400" b="1" dirty="0" smtClean="0">
              <a:solidFill>
                <a:schemeClr val="bg1"/>
              </a:solidFill>
            </a:endParaRPr>
          </a:p>
          <a:p>
            <a:pPr algn="ctr"/>
            <a:r>
              <a:rPr lang="th-TH" sz="4400" b="1" dirty="0">
                <a:solidFill>
                  <a:schemeClr val="bg1"/>
                </a:solidFill>
              </a:rPr>
              <a:t>รูปแบบการนิเทศ</a:t>
            </a:r>
            <a:r>
              <a:rPr lang="th-TH" sz="4400" b="1" dirty="0" smtClean="0">
                <a:solidFill>
                  <a:schemeClr val="bg1"/>
                </a:solidFill>
              </a:rPr>
              <a:t>การสอน </a:t>
            </a:r>
            <a:r>
              <a:rPr lang="en-US" sz="4400" b="1" dirty="0">
                <a:solidFill>
                  <a:schemeClr val="bg1"/>
                </a:solidFill>
              </a:rPr>
              <a:t/>
            </a:r>
            <a:br>
              <a:rPr lang="en-US" sz="4400" b="1" dirty="0">
                <a:solidFill>
                  <a:schemeClr val="bg1"/>
                </a:solidFill>
              </a:rPr>
            </a:br>
            <a:r>
              <a:rPr lang="th-TH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smtClean="0">
                <a:solidFill>
                  <a:schemeClr val="bg1"/>
                </a:solidFill>
              </a:rPr>
              <a:t>    </a:t>
            </a:r>
            <a:r>
              <a:rPr lang="th-TH" sz="4400" b="1" dirty="0" smtClean="0">
                <a:solidFill>
                  <a:schemeClr val="bg1"/>
                </a:solidFill>
              </a:rPr>
              <a:t>  </a:t>
            </a:r>
            <a:r>
              <a:rPr lang="en-US" sz="4400" b="1" dirty="0">
                <a:solidFill>
                  <a:schemeClr val="bg1"/>
                </a:solidFill>
              </a:rPr>
              <a:t/>
            </a:r>
            <a:br>
              <a:rPr lang="en-US" sz="4400" b="1" dirty="0">
                <a:solidFill>
                  <a:schemeClr val="bg1"/>
                </a:solidFill>
              </a:rPr>
            </a:br>
            <a:endParaRPr lang="th-TH" sz="4400" b="1" dirty="0" smtClean="0">
              <a:solidFill>
                <a:schemeClr val="bg1"/>
              </a:solidFill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81000" y="1371600"/>
            <a:ext cx="8458200" cy="2743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sz="3600" b="1" dirty="0" smtClean="0">
              <a:solidFill>
                <a:srgbClr val="FFFF00"/>
              </a:solidFill>
            </a:endParaRPr>
          </a:p>
          <a:p>
            <a:endParaRPr lang="th-TH" sz="3600" b="1" dirty="0" smtClean="0">
              <a:solidFill>
                <a:srgbClr val="FFFF00"/>
              </a:solidFill>
            </a:endParaRPr>
          </a:p>
          <a:p>
            <a:endParaRPr lang="th-TH" sz="3600" b="1" dirty="0">
              <a:solidFill>
                <a:srgbClr val="FFFF00"/>
              </a:solidFill>
            </a:endParaRPr>
          </a:p>
          <a:p>
            <a:endParaRPr lang="th-TH" sz="3600" b="1" dirty="0" smtClean="0">
              <a:solidFill>
                <a:srgbClr val="FFFF00"/>
              </a:solidFill>
            </a:endParaRPr>
          </a:p>
          <a:p>
            <a:endParaRPr lang="th-TH" sz="3600" b="1" dirty="0">
              <a:solidFill>
                <a:srgbClr val="FFFF00"/>
              </a:solidFill>
            </a:endParaRPr>
          </a:p>
          <a:p>
            <a:endParaRPr lang="th-TH" sz="3600" b="1" dirty="0" smtClean="0">
              <a:solidFill>
                <a:srgbClr val="FFFF00"/>
              </a:solidFill>
            </a:endParaRPr>
          </a:p>
          <a:p>
            <a:endParaRPr lang="th-TH" sz="3600" b="1" dirty="0">
              <a:solidFill>
                <a:srgbClr val="FFFF00"/>
              </a:solidFill>
            </a:endParaRPr>
          </a:p>
          <a:p>
            <a:r>
              <a:rPr lang="en-US" sz="3600" b="1" dirty="0" smtClean="0">
                <a:solidFill>
                  <a:schemeClr val="bg1"/>
                </a:solidFill>
              </a:rPr>
              <a:t>1</a:t>
            </a:r>
            <a:r>
              <a:rPr lang="th-TH" sz="3600" b="1" dirty="0">
                <a:solidFill>
                  <a:schemeClr val="bg1"/>
                </a:solidFill>
              </a:rPr>
              <a:t>. การนิเทศแบบตรวจ</a:t>
            </a:r>
            <a:r>
              <a:rPr lang="th-TH" sz="3600" b="1" dirty="0" smtClean="0">
                <a:solidFill>
                  <a:schemeClr val="bg1"/>
                </a:solidFill>
              </a:rPr>
              <a:t>ตรา </a:t>
            </a:r>
            <a:r>
              <a:rPr lang="th-TH" sz="3600" b="1" dirty="0" smtClean="0">
                <a:solidFill>
                  <a:srgbClr val="FFFF00"/>
                </a:solidFill>
              </a:rPr>
              <a:t>เป็น</a:t>
            </a:r>
            <a:r>
              <a:rPr lang="th-TH" sz="3600" b="1" dirty="0">
                <a:solidFill>
                  <a:srgbClr val="FFFF00"/>
                </a:solidFill>
              </a:rPr>
              <a:t>การนิเทศแบบดั้งเดิม ผู้นิเทศทำหน้าที่ตรวจสอบ เช่น การเป็นไปตามหลักสูตรหรือไม่  วิธีสอนเหมาะสมหรือไม่  เมื่อตรวจแล้ว ดำเนินการชี้แจงให้ครูได้รับรู้และแก้ไขข้อบกพร่อง</a:t>
            </a:r>
            <a:r>
              <a:rPr lang="en-US" sz="3600" b="1" dirty="0">
                <a:solidFill>
                  <a:srgbClr val="FFFF00"/>
                </a:solidFill>
              </a:rPr>
              <a:t/>
            </a:r>
            <a:br>
              <a:rPr lang="en-US" sz="3600" b="1" dirty="0">
                <a:solidFill>
                  <a:srgbClr val="FFFF00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>2</a:t>
            </a:r>
            <a:r>
              <a:rPr lang="en-US" sz="3600" b="1" dirty="0">
                <a:solidFill>
                  <a:schemeClr val="bg1"/>
                </a:solidFill>
              </a:rPr>
              <a:t>.</a:t>
            </a:r>
            <a:r>
              <a:rPr lang="th-TH" sz="3600" b="1" dirty="0">
                <a:solidFill>
                  <a:schemeClr val="bg1"/>
                </a:solidFill>
              </a:rPr>
              <a:t> การนิเทศแบบให้ผลผลิต </a:t>
            </a:r>
            <a:r>
              <a:rPr lang="th-TH" sz="3600" b="1" dirty="0" smtClean="0">
                <a:solidFill>
                  <a:schemeClr val="bg1"/>
                </a:solidFill>
              </a:rPr>
              <a:t>หรือ </a:t>
            </a:r>
            <a:r>
              <a:rPr lang="th-TH" sz="3600" b="1" dirty="0">
                <a:solidFill>
                  <a:schemeClr val="bg1"/>
                </a:solidFill>
              </a:rPr>
              <a:t>การนิเทศแบบวิทยาศาสตร์   </a:t>
            </a:r>
            <a:r>
              <a:rPr lang="th-TH" sz="3600" b="1" dirty="0" smtClean="0">
                <a:solidFill>
                  <a:srgbClr val="FFFF00"/>
                </a:solidFill>
              </a:rPr>
              <a:t>เป็น</a:t>
            </a:r>
            <a:r>
              <a:rPr lang="th-TH" sz="3600" b="1" dirty="0">
                <a:solidFill>
                  <a:srgbClr val="FFFF00"/>
                </a:solidFill>
              </a:rPr>
              <a:t>การนิเทศที่เน้นไปที่ผลผลิต </a:t>
            </a:r>
            <a:r>
              <a:rPr lang="th-TH" sz="3600" b="1" dirty="0" smtClean="0">
                <a:solidFill>
                  <a:srgbClr val="FFFF00"/>
                </a:solidFill>
              </a:rPr>
              <a:t>   โดย</a:t>
            </a:r>
            <a:r>
              <a:rPr lang="th-TH" sz="3600" b="1" dirty="0">
                <a:solidFill>
                  <a:srgbClr val="FFFF00"/>
                </a:solidFill>
              </a:rPr>
              <a:t>เปรียบสถานศึกษาเป็นแหล่งผลิต </a:t>
            </a:r>
            <a:r>
              <a:rPr lang="th-TH" sz="3600" b="1" dirty="0" smtClean="0">
                <a:solidFill>
                  <a:srgbClr val="FFFF00"/>
                </a:solidFill>
              </a:rPr>
              <a:t> ครู</a:t>
            </a:r>
            <a:r>
              <a:rPr lang="th-TH" sz="3600" b="1" dirty="0">
                <a:solidFill>
                  <a:srgbClr val="FFFF00"/>
                </a:solidFill>
              </a:rPr>
              <a:t>เป็นพนักงาน </a:t>
            </a:r>
            <a:r>
              <a:rPr lang="th-TH" sz="3600" b="1" dirty="0" smtClean="0">
                <a:solidFill>
                  <a:srgbClr val="FFFF00"/>
                </a:solidFill>
              </a:rPr>
              <a:t> และ</a:t>
            </a:r>
            <a:r>
              <a:rPr lang="th-TH" sz="3600" b="1" dirty="0">
                <a:solidFill>
                  <a:srgbClr val="FFFF00"/>
                </a:solidFill>
              </a:rPr>
              <a:t>นักเรียนเป็น</a:t>
            </a:r>
            <a:r>
              <a:rPr lang="th-TH" sz="3600" b="1" dirty="0" smtClean="0">
                <a:solidFill>
                  <a:srgbClr val="FFFF00"/>
                </a:solidFill>
              </a:rPr>
              <a:t>ผลผลิต  </a:t>
            </a:r>
            <a:r>
              <a:rPr lang="th-TH" sz="3600" b="1" dirty="0">
                <a:solidFill>
                  <a:srgbClr val="FFFF00"/>
                </a:solidFill>
              </a:rPr>
              <a:t>และผู้นิเทศทำหน้าที่ตรวจสอบคุณภาพ </a:t>
            </a:r>
            <a:r>
              <a:rPr lang="th-TH" sz="3600" b="1" dirty="0" smtClean="0">
                <a:solidFill>
                  <a:srgbClr val="FFFF00"/>
                </a:solidFill>
              </a:rPr>
              <a:t> วิจัย</a:t>
            </a:r>
            <a:r>
              <a:rPr lang="th-TH" sz="3600" b="1" dirty="0">
                <a:solidFill>
                  <a:srgbClr val="FFFF00"/>
                </a:solidFill>
              </a:rPr>
              <a:t>และ</a:t>
            </a:r>
            <a:r>
              <a:rPr lang="th-TH" sz="3600" b="1" dirty="0" smtClean="0">
                <a:solidFill>
                  <a:srgbClr val="FFFF00"/>
                </a:solidFill>
              </a:rPr>
              <a:t>พัฒนา  </a:t>
            </a:r>
            <a:r>
              <a:rPr lang="th-TH" sz="3600" b="1" dirty="0">
                <a:solidFill>
                  <a:srgbClr val="FFFF00"/>
                </a:solidFill>
              </a:rPr>
              <a:t>เพื่อให้ได้ผลผลิตที่มีคุณภาพ</a:t>
            </a:r>
            <a:br>
              <a:rPr lang="th-TH" sz="3600" b="1" dirty="0">
                <a:solidFill>
                  <a:srgbClr val="FFFF00"/>
                </a:solidFill>
              </a:rPr>
            </a:br>
            <a:r>
              <a:rPr lang="th-TH" sz="3600" b="1" dirty="0">
                <a:solidFill>
                  <a:srgbClr val="FFFF00"/>
                </a:solidFill>
              </a:rPr>
              <a:t/>
            </a:r>
            <a:br>
              <a:rPr lang="th-TH" sz="3600" b="1" dirty="0">
                <a:solidFill>
                  <a:srgbClr val="FFFF00"/>
                </a:solidFill>
              </a:rPr>
            </a:br>
            <a:r>
              <a:rPr lang="en-US" sz="3600" b="1" dirty="0">
                <a:solidFill>
                  <a:srgbClr val="FFFF00"/>
                </a:solidFill>
              </a:rPr>
              <a:t/>
            </a:r>
            <a:br>
              <a:rPr lang="en-US" sz="3600" b="1" dirty="0">
                <a:solidFill>
                  <a:srgbClr val="FFFF00"/>
                </a:solidFill>
              </a:rPr>
            </a:br>
            <a:endParaRPr lang="th-TH" sz="3600" b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381000" y="533400"/>
            <a:ext cx="8305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sz="4400" b="1" dirty="0" smtClean="0">
              <a:solidFill>
                <a:schemeClr val="bg1"/>
              </a:solidFill>
            </a:endParaRPr>
          </a:p>
          <a:p>
            <a:pPr algn="ctr"/>
            <a:r>
              <a:rPr lang="th-TH" sz="4400" b="1" dirty="0">
                <a:solidFill>
                  <a:schemeClr val="bg1"/>
                </a:solidFill>
              </a:rPr>
              <a:t>รูปแบบการนิเทศ</a:t>
            </a:r>
            <a:r>
              <a:rPr lang="th-TH" sz="4400" b="1" dirty="0" smtClean="0">
                <a:solidFill>
                  <a:schemeClr val="bg1"/>
                </a:solidFill>
              </a:rPr>
              <a:t>การสอน </a:t>
            </a:r>
            <a:r>
              <a:rPr lang="en-US" sz="4400" b="1" dirty="0">
                <a:solidFill>
                  <a:schemeClr val="bg1"/>
                </a:solidFill>
              </a:rPr>
              <a:t/>
            </a:r>
            <a:br>
              <a:rPr lang="en-US" sz="4400" b="1" dirty="0">
                <a:solidFill>
                  <a:schemeClr val="bg1"/>
                </a:solidFill>
              </a:rPr>
            </a:br>
            <a:r>
              <a:rPr lang="th-TH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smtClean="0">
                <a:solidFill>
                  <a:schemeClr val="bg1"/>
                </a:solidFill>
              </a:rPr>
              <a:t>    </a:t>
            </a:r>
            <a:r>
              <a:rPr lang="th-TH" sz="4400" b="1" dirty="0" smtClean="0">
                <a:solidFill>
                  <a:schemeClr val="bg1"/>
                </a:solidFill>
              </a:rPr>
              <a:t>  </a:t>
            </a:r>
            <a:r>
              <a:rPr lang="en-US" sz="4400" b="1" dirty="0">
                <a:solidFill>
                  <a:schemeClr val="bg1"/>
                </a:solidFill>
              </a:rPr>
              <a:t/>
            </a:r>
            <a:br>
              <a:rPr lang="en-US" sz="4400" b="1" dirty="0">
                <a:solidFill>
                  <a:schemeClr val="bg1"/>
                </a:solidFill>
              </a:rPr>
            </a:br>
            <a:endParaRPr lang="th-TH" sz="4400" b="1" dirty="0" smtClean="0">
              <a:solidFill>
                <a:schemeClr val="bg1"/>
              </a:solidFill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81000" y="1371600"/>
            <a:ext cx="8458200" cy="2743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sz="3600" b="1" dirty="0" smtClean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r>
              <a:rPr lang="en-US" sz="3600" b="1" dirty="0" smtClean="0">
                <a:solidFill>
                  <a:schemeClr val="bg1"/>
                </a:solidFill>
              </a:rPr>
              <a:t>3</a:t>
            </a:r>
            <a:r>
              <a:rPr lang="th-TH" sz="3600" b="1" dirty="0">
                <a:solidFill>
                  <a:schemeClr val="bg1"/>
                </a:solidFill>
              </a:rPr>
              <a:t>. การนิเทศเพื่อ</a:t>
            </a:r>
            <a:r>
              <a:rPr lang="th-TH" sz="3600" b="1" dirty="0" smtClean="0">
                <a:solidFill>
                  <a:schemeClr val="bg1"/>
                </a:solidFill>
              </a:rPr>
              <a:t>พัฒนา  </a:t>
            </a:r>
            <a:r>
              <a:rPr lang="th-TH" sz="3600" b="1" dirty="0">
                <a:solidFill>
                  <a:srgbClr val="FFFF00"/>
                </a:solidFill>
              </a:rPr>
              <a:t>เป็นการส่งเสริมให้เกิดการพัฒนา ตามความสามารถที่แตกต่างกันของแต่ละบุคคล เช่น ผู้นิเทศจะ</a:t>
            </a:r>
            <a:r>
              <a:rPr lang="th-TH" sz="3600" b="1" dirty="0" smtClean="0">
                <a:solidFill>
                  <a:srgbClr val="FFFF00"/>
                </a:solidFill>
              </a:rPr>
              <a:t>ชี้นำกับครูที่มี</a:t>
            </a:r>
            <a:r>
              <a:rPr lang="th-TH" sz="3600" b="1" dirty="0">
                <a:solidFill>
                  <a:srgbClr val="FFFF00"/>
                </a:solidFill>
              </a:rPr>
              <a:t>ความรู้ความสามารถต่ำ  </a:t>
            </a:r>
            <a:r>
              <a:rPr lang="th-TH" sz="3600" b="1" dirty="0" smtClean="0">
                <a:solidFill>
                  <a:srgbClr val="FFFF00"/>
                </a:solidFill>
              </a:rPr>
              <a:t>ขาดประสบการณ์</a:t>
            </a:r>
            <a:r>
              <a:rPr lang="en-US" sz="3600" b="1" dirty="0">
                <a:solidFill>
                  <a:schemeClr val="bg1"/>
                </a:solidFill>
              </a:rPr>
              <a:t/>
            </a:r>
            <a:br>
              <a:rPr lang="en-US" sz="3600" b="1" dirty="0">
                <a:solidFill>
                  <a:schemeClr val="bg1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>4</a:t>
            </a:r>
            <a:r>
              <a:rPr lang="th-TH" sz="3600" b="1" dirty="0">
                <a:solidFill>
                  <a:schemeClr val="bg1"/>
                </a:solidFill>
              </a:rPr>
              <a:t>. การนิเทศแบบ</a:t>
            </a:r>
            <a:r>
              <a:rPr lang="th-TH" sz="3600" b="1" dirty="0" err="1">
                <a:solidFill>
                  <a:schemeClr val="bg1"/>
                </a:solidFill>
              </a:rPr>
              <a:t>คลีนิค</a:t>
            </a:r>
            <a:r>
              <a:rPr lang="th-TH" sz="3600" b="1" dirty="0">
                <a:solidFill>
                  <a:schemeClr val="bg1"/>
                </a:solidFill>
              </a:rPr>
              <a:t>  </a:t>
            </a:r>
            <a:r>
              <a:rPr lang="th-TH" sz="3600" b="1" dirty="0" smtClean="0">
                <a:solidFill>
                  <a:srgbClr val="FFFF00"/>
                </a:solidFill>
              </a:rPr>
              <a:t>การ</a:t>
            </a:r>
            <a:r>
              <a:rPr lang="th-TH" sz="3600" b="1" dirty="0">
                <a:solidFill>
                  <a:srgbClr val="FFFF00"/>
                </a:solidFill>
              </a:rPr>
              <a:t>นิเทศแบบนี้ จะได้ข้อมูลโดยตรงจากการ</a:t>
            </a:r>
            <a:r>
              <a:rPr lang="th-TH" sz="3600" b="1" dirty="0" smtClean="0">
                <a:solidFill>
                  <a:srgbClr val="FFFF00"/>
                </a:solidFill>
              </a:rPr>
              <a:t>สังเกตการ</a:t>
            </a:r>
            <a:r>
              <a:rPr lang="th-TH" sz="3600" b="1" dirty="0">
                <a:solidFill>
                  <a:srgbClr val="FFFF00"/>
                </a:solidFill>
              </a:rPr>
              <a:t>สอนในห้องเรียน</a:t>
            </a:r>
            <a:r>
              <a:rPr lang="th-TH" sz="3600" b="1" dirty="0" smtClean="0">
                <a:solidFill>
                  <a:srgbClr val="FFFF00"/>
                </a:solidFill>
              </a:rPr>
              <a:t>จริง      สามารถ</a:t>
            </a:r>
            <a:r>
              <a:rPr lang="th-TH" sz="3600" b="1" dirty="0">
                <a:solidFill>
                  <a:srgbClr val="FFFF00"/>
                </a:solidFill>
              </a:rPr>
              <a:t>วิเคราะห์พฤติกรรมการสอน </a:t>
            </a:r>
            <a:r>
              <a:rPr lang="th-TH" sz="3600" b="1" dirty="0" smtClean="0">
                <a:solidFill>
                  <a:srgbClr val="FFFF00"/>
                </a:solidFill>
              </a:rPr>
              <a:t>  เพื่อ</a:t>
            </a:r>
            <a:r>
              <a:rPr lang="th-TH" sz="3600" b="1" dirty="0">
                <a:solidFill>
                  <a:srgbClr val="FFFF00"/>
                </a:solidFill>
              </a:rPr>
              <a:t>นำไปใช้ในการให้ข้อแนะนำเพื่อการปรับปรุงการเรียนการ</a:t>
            </a:r>
            <a:r>
              <a:rPr lang="th-TH" sz="3600" b="1" dirty="0" smtClean="0">
                <a:solidFill>
                  <a:srgbClr val="FFFF00"/>
                </a:solidFill>
              </a:rPr>
              <a:t>สอน เป็นการร่วมมือกันระหว่างครูกับผู้นิเทศ</a:t>
            </a:r>
            <a:endParaRPr lang="en-US" sz="3600" b="1" dirty="0">
              <a:solidFill>
                <a:srgbClr val="FFFF00"/>
              </a:solidFill>
            </a:endParaRPr>
          </a:p>
          <a:p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/>
            </a:r>
            <a:br>
              <a:rPr lang="en-US" sz="3600" b="1" dirty="0">
                <a:solidFill>
                  <a:schemeClr val="bg1"/>
                </a:solidFill>
              </a:rPr>
            </a:br>
            <a:endParaRPr lang="th-TH" sz="36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381000" y="533400"/>
            <a:ext cx="8305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sz="4400" b="1" dirty="0" smtClean="0">
              <a:solidFill>
                <a:schemeClr val="bg1"/>
              </a:solidFill>
            </a:endParaRPr>
          </a:p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เทคนิคการนิเทศการศึกษา</a:t>
            </a:r>
            <a:r>
              <a:rPr lang="en-US" sz="4400" b="1" dirty="0">
                <a:solidFill>
                  <a:schemeClr val="bg1"/>
                </a:solidFill>
              </a:rPr>
              <a:t/>
            </a:r>
            <a:br>
              <a:rPr lang="en-US" sz="4400" b="1" dirty="0">
                <a:solidFill>
                  <a:schemeClr val="bg1"/>
                </a:solidFill>
              </a:rPr>
            </a:br>
            <a:r>
              <a:rPr lang="th-TH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smtClean="0">
                <a:solidFill>
                  <a:schemeClr val="bg1"/>
                </a:solidFill>
              </a:rPr>
              <a:t>    </a:t>
            </a:r>
            <a:r>
              <a:rPr lang="th-TH" sz="4400" b="1" dirty="0" smtClean="0">
                <a:solidFill>
                  <a:schemeClr val="bg1"/>
                </a:solidFill>
              </a:rPr>
              <a:t>  </a:t>
            </a:r>
            <a:r>
              <a:rPr lang="en-US" sz="4400" b="1" dirty="0">
                <a:solidFill>
                  <a:schemeClr val="bg1"/>
                </a:solidFill>
              </a:rPr>
              <a:t/>
            </a:r>
            <a:br>
              <a:rPr lang="en-US" sz="4400" b="1" dirty="0">
                <a:solidFill>
                  <a:schemeClr val="bg1"/>
                </a:solidFill>
              </a:rPr>
            </a:br>
            <a:endParaRPr lang="th-TH" sz="4400" b="1" dirty="0" smtClean="0">
              <a:solidFill>
                <a:schemeClr val="bg1"/>
              </a:solidFill>
            </a:endParaRPr>
          </a:p>
        </p:txBody>
      </p:sp>
      <p:graphicFrame>
        <p:nvGraphicFramePr>
          <p:cNvPr id="8" name="ตาราง 7"/>
          <p:cNvGraphicFramePr>
            <a:graphicFrameLocks noGrp="1"/>
          </p:cNvGraphicFramePr>
          <p:nvPr/>
        </p:nvGraphicFramePr>
        <p:xfrm>
          <a:off x="228600" y="1219200"/>
          <a:ext cx="8534400" cy="296672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844800"/>
                <a:gridCol w="2717800"/>
                <a:gridCol w="2971800"/>
              </a:tblGrid>
              <a:tr h="3708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03200" algn="l"/>
                          <a:tab pos="609600" algn="l"/>
                          <a:tab pos="914400" algn="l"/>
                        </a:tabLs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1) 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</a:rPr>
                        <a:t>การสนทนากลุ่ม 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</a:rPr>
                        <a:t>  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TH SarabunPSK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03200" algn="l"/>
                          <a:tab pos="609600" algn="l"/>
                          <a:tab pos="914400" algn="l"/>
                        </a:tabLs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2) 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</a:rPr>
                        <a:t>การประชุม 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TH SarabunPSK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kern="1200" dirty="0" smtClean="0">
                          <a:solidFill>
                            <a:schemeClr val="bg1"/>
                          </a:solidFill>
                        </a:rPr>
                        <a:t>3) </a:t>
                      </a:r>
                      <a:r>
                        <a:rPr lang="th-TH" sz="1800" b="1" kern="1200" dirty="0" smtClean="0">
                          <a:solidFill>
                            <a:schemeClr val="bg1"/>
                          </a:solidFill>
                        </a:rPr>
                        <a:t>การใช้แบบสอบถาม / แบบประเมิน </a:t>
                      </a:r>
                      <a:endParaRPr lang="en-US" sz="1800" b="1" dirty="0">
                        <a:solidFill>
                          <a:schemeClr val="bg1"/>
                        </a:solidFill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800" b="1" kern="12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r>
                        <a:rPr lang="th-TH" sz="1800" b="1" kern="1200" dirty="0" smtClean="0">
                          <a:solidFill>
                            <a:schemeClr val="bg1"/>
                          </a:solidFill>
                        </a:rPr>
                        <a:t>) การประชุมระดมพลังสมอง </a:t>
                      </a:r>
                      <a:endParaRPr lang="en-US" sz="1800" b="1" dirty="0">
                        <a:solidFill>
                          <a:schemeClr val="bg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03200" algn="l"/>
                          <a:tab pos="609600" algn="l"/>
                          <a:tab pos="914400" algn="l"/>
                        </a:tabLs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5. 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</a:rPr>
                        <a:t>การบรรยาย 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TH SarabunPSK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03200" algn="l"/>
                          <a:tab pos="609600" algn="l"/>
                          <a:tab pos="914400" algn="l"/>
                        </a:tabLs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6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</a:rPr>
                        <a:t>) การ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</a:rPr>
                        <a:t>สาธิต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TH SarabunPSK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03200" algn="l"/>
                          <a:tab pos="609600" algn="l"/>
                          <a:tab pos="914400" algn="l"/>
                        </a:tabLs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7) 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</a:rPr>
                        <a:t>การบรรยายโดยใช้สื่อประกอบ 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TH SarabunPSK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03200" algn="l"/>
                          <a:tab pos="609600" algn="l"/>
                          <a:tab pos="914400" algn="l"/>
                        </a:tabLs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8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</a:rPr>
                        <a:t>) การสนทนาทางวิชาการ 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TH SarabunPSK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kern="1200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r>
                        <a:rPr lang="th-TH" sz="1800" b="1" kern="1200" dirty="0" smtClean="0">
                          <a:solidFill>
                            <a:schemeClr val="bg1"/>
                          </a:solidFill>
                        </a:rPr>
                        <a:t>) การบรรยายเป็นกลุ่ม </a:t>
                      </a:r>
                      <a:endParaRPr lang="en-US" sz="1800" b="1" dirty="0">
                        <a:solidFill>
                          <a:schemeClr val="bg1"/>
                        </a:solidFill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800" b="1" kern="1200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r>
                        <a:rPr lang="th-TH" sz="1800" b="1" kern="1200" dirty="0" smtClean="0">
                          <a:solidFill>
                            <a:schemeClr val="bg1"/>
                          </a:solidFill>
                        </a:rPr>
                        <a:t>) การจัดนิทรรศการ </a:t>
                      </a:r>
                      <a:endParaRPr lang="en-US" sz="1800" b="1" dirty="0">
                        <a:solidFill>
                          <a:schemeClr val="bg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03200" algn="l"/>
                          <a:tab pos="609600" algn="l"/>
                          <a:tab pos="914400" algn="l"/>
                        </a:tabLs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11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</a:rPr>
                        <a:t>) การสังเกตในชั้นเรียน 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TH SarabunPSK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03200" algn="l"/>
                          <a:tab pos="609600" algn="l"/>
                          <a:tab pos="914400" algn="l"/>
                        </a:tabLs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12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</a:rPr>
                        <a:t>) การสัมภาษณ์แบบมี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</a:rPr>
                        <a:t>โครงสร้าง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TH SarabunPSK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03200" algn="l"/>
                          <a:tab pos="609600" algn="l"/>
                          <a:tab pos="914400" algn="l"/>
                        </a:tabLs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13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</a:rPr>
                        <a:t>) การสัมภาษณ์เฉพาะเรื่อง 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TH SarabunPSK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03200" algn="l"/>
                          <a:tab pos="609600" algn="l"/>
                          <a:tab pos="914400" algn="l"/>
                        </a:tabLs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14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</a:rPr>
                        <a:t>) การสัมภาษณ์แบบไม่ชี้นำ 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TH SarabunPSK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kern="1200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r>
                        <a:rPr lang="th-TH" sz="1800" b="1" kern="1200" dirty="0" smtClean="0">
                          <a:solidFill>
                            <a:schemeClr val="bg1"/>
                          </a:solidFill>
                        </a:rPr>
                        <a:t>) การอภิปราย </a:t>
                      </a:r>
                      <a:endParaRPr lang="en-US" sz="1800" b="1" dirty="0">
                        <a:solidFill>
                          <a:schemeClr val="bg1"/>
                        </a:solidFill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800" b="1" kern="1200" dirty="0" smtClean="0">
                          <a:solidFill>
                            <a:schemeClr val="bg1"/>
                          </a:solidFill>
                        </a:rPr>
                        <a:t>16</a:t>
                      </a:r>
                      <a:r>
                        <a:rPr lang="th-TH" sz="1800" b="1" kern="1200" dirty="0" smtClean="0">
                          <a:solidFill>
                            <a:schemeClr val="bg1"/>
                          </a:solidFill>
                        </a:rPr>
                        <a:t>) การอ่าน </a:t>
                      </a:r>
                      <a:endParaRPr lang="en-US" sz="1800" b="1" dirty="0">
                        <a:solidFill>
                          <a:schemeClr val="bg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03200" algn="l"/>
                          <a:tab pos="609600" algn="l"/>
                          <a:tab pos="914400" algn="l"/>
                        </a:tabLs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17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</a:rPr>
                        <a:t>) การวิเคราะห์ข้อมูลสารสนเทศ 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TH SarabunPSK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03200" algn="l"/>
                          <a:tab pos="609600" algn="l"/>
                          <a:tab pos="914400" algn="l"/>
                        </a:tabLs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18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</a:rPr>
                        <a:t>) การจัดทำเครื่องมือและแบบทดสอบ 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TH SarabunPSK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03200" algn="l"/>
                          <a:tab pos="609600" algn="l"/>
                          <a:tab pos="914400" algn="l"/>
                        </a:tabLs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19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</a:rPr>
                        <a:t>) การเยี่ยมเยียน 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TH SarabunPSK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03200" algn="l"/>
                          <a:tab pos="609600" algn="l"/>
                          <a:tab pos="914400" algn="l"/>
                        </a:tabLs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20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</a:rPr>
                        <a:t>) การประชุมกลุ่ม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</a:rPr>
                        <a:t>ย่อย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TH SarabunPSK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kern="1200" dirty="0" smtClean="0">
                          <a:solidFill>
                            <a:schemeClr val="bg1"/>
                          </a:solidFill>
                        </a:rPr>
                        <a:t>21</a:t>
                      </a:r>
                      <a:r>
                        <a:rPr lang="th-TH" sz="1800" b="1" kern="1200" dirty="0" smtClean="0">
                          <a:solidFill>
                            <a:schemeClr val="bg1"/>
                          </a:solidFill>
                        </a:rPr>
                        <a:t>) การเขียน </a:t>
                      </a:r>
                      <a:endParaRPr lang="en-US" sz="1800" b="1" dirty="0">
                        <a:solidFill>
                          <a:schemeClr val="bg1"/>
                        </a:solidFill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800" b="1" kern="1200" dirty="0" smtClean="0">
                          <a:solidFill>
                            <a:schemeClr val="bg1"/>
                          </a:solidFill>
                        </a:rPr>
                        <a:t>22</a:t>
                      </a:r>
                      <a:r>
                        <a:rPr lang="th-TH" sz="1800" b="1" kern="1200" dirty="0" smtClean="0">
                          <a:solidFill>
                            <a:schemeClr val="bg1"/>
                          </a:solidFill>
                        </a:rPr>
                        <a:t>) การสอนงาน </a:t>
                      </a:r>
                      <a:endParaRPr lang="en-US" sz="1800" b="1" dirty="0">
                        <a:solidFill>
                          <a:schemeClr val="bg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800" b="1" dirty="0" smtClean="0">
                          <a:solidFill>
                            <a:schemeClr val="bg1"/>
                          </a:solidFill>
                        </a:rPr>
                        <a:t>ฯลฯ</a:t>
                      </a:r>
                      <a:endParaRPr lang="en-US" sz="1800" b="1" dirty="0">
                        <a:solidFill>
                          <a:schemeClr val="bg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800" b="1" dirty="0" smtClean="0">
                          <a:solidFill>
                            <a:schemeClr val="bg1"/>
                          </a:solidFill>
                        </a:rPr>
                        <a:t>ฯลฯ</a:t>
                      </a:r>
                      <a:endParaRPr lang="en-US" sz="1800" b="1" dirty="0">
                        <a:solidFill>
                          <a:schemeClr val="bg1"/>
                        </a:solidFill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381000" y="533400"/>
            <a:ext cx="8305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sz="4400" b="1" dirty="0" smtClean="0">
              <a:solidFill>
                <a:srgbClr val="FFFF00"/>
              </a:solidFill>
            </a:endParaRPr>
          </a:p>
          <a:p>
            <a:pPr algn="ctr"/>
            <a:r>
              <a:rPr lang="th-TH" sz="4400" b="1" dirty="0">
                <a:solidFill>
                  <a:srgbClr val="FFFF00"/>
                </a:solidFill>
              </a:rPr>
              <a:t>รูปแบบการนิเทศการศึกษาที่ทันสมัย</a:t>
            </a:r>
            <a:r>
              <a:rPr lang="en-US" sz="4400" b="1" dirty="0">
                <a:solidFill>
                  <a:srgbClr val="FFFF00"/>
                </a:solidFill>
              </a:rPr>
              <a:t/>
            </a:r>
            <a:br>
              <a:rPr lang="en-US" sz="4400" b="1" dirty="0">
                <a:solidFill>
                  <a:srgbClr val="FFFF00"/>
                </a:solidFill>
              </a:rPr>
            </a:br>
            <a:r>
              <a:rPr lang="th-TH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smtClean="0">
                <a:solidFill>
                  <a:srgbClr val="FFFF00"/>
                </a:solidFill>
              </a:rPr>
              <a:t>    </a:t>
            </a:r>
            <a:r>
              <a:rPr lang="th-TH" sz="4400" b="1" dirty="0" smtClean="0">
                <a:solidFill>
                  <a:srgbClr val="FFFF00"/>
                </a:solidFill>
              </a:rPr>
              <a:t>  </a:t>
            </a:r>
            <a:r>
              <a:rPr lang="en-US" sz="4400" b="1" dirty="0">
                <a:solidFill>
                  <a:srgbClr val="FFFF00"/>
                </a:solidFill>
              </a:rPr>
              <a:t/>
            </a:r>
            <a:br>
              <a:rPr lang="en-US" sz="4400" b="1" dirty="0">
                <a:solidFill>
                  <a:srgbClr val="FFFF00"/>
                </a:solidFill>
              </a:rPr>
            </a:br>
            <a:endParaRPr lang="th-TH" sz="4400" b="1" dirty="0" smtClean="0">
              <a:solidFill>
                <a:srgbClr val="FFFF00"/>
              </a:solidFill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81000" y="1371600"/>
            <a:ext cx="8458200" cy="2743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r>
              <a:rPr lang="th-TH" sz="3600" b="1" dirty="0" smtClean="0">
                <a:solidFill>
                  <a:schemeClr val="bg1"/>
                </a:solidFill>
              </a:rPr>
              <a:t>การ</a:t>
            </a:r>
            <a:r>
              <a:rPr lang="th-TH" sz="3600" b="1" dirty="0">
                <a:solidFill>
                  <a:schemeClr val="bg1"/>
                </a:solidFill>
              </a:rPr>
              <a:t>นิเทศแบบเสริม</a:t>
            </a:r>
            <a:r>
              <a:rPr lang="th-TH" sz="3600" b="1" dirty="0" smtClean="0">
                <a:solidFill>
                  <a:schemeClr val="bg1"/>
                </a:solidFill>
              </a:rPr>
              <a:t>พลัง</a:t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/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 	ขั้น</a:t>
            </a:r>
            <a:r>
              <a:rPr lang="th-TH" sz="3600" b="1" dirty="0">
                <a:solidFill>
                  <a:schemeClr val="bg1"/>
                </a:solidFill>
              </a:rPr>
              <a:t>ที่ </a:t>
            </a:r>
            <a:r>
              <a:rPr lang="en-US" sz="3600" b="1" dirty="0">
                <a:solidFill>
                  <a:schemeClr val="bg1"/>
                </a:solidFill>
              </a:rPr>
              <a:t>1 </a:t>
            </a:r>
            <a:r>
              <a:rPr lang="th-TH" sz="3600" b="1" dirty="0">
                <a:solidFill>
                  <a:schemeClr val="bg1"/>
                </a:solidFill>
              </a:rPr>
              <a:t>ร่วมสร้างความตระหนัก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th-TH" sz="3600" b="1" dirty="0">
                <a:solidFill>
                  <a:schemeClr val="bg1"/>
                </a:solidFill>
              </a:rPr>
              <a:t> 	</a:t>
            </a:r>
            <a:r>
              <a:rPr lang="th-TH" sz="3600" b="1" dirty="0" smtClean="0">
                <a:solidFill>
                  <a:schemeClr val="bg1"/>
                </a:solidFill>
              </a:rPr>
              <a:t>ขั้น</a:t>
            </a:r>
            <a:r>
              <a:rPr lang="th-TH" sz="3600" b="1" dirty="0">
                <a:solidFill>
                  <a:schemeClr val="bg1"/>
                </a:solidFill>
              </a:rPr>
              <a:t>ที่ </a:t>
            </a:r>
            <a:r>
              <a:rPr lang="en-US" sz="3600" b="1" dirty="0">
                <a:solidFill>
                  <a:schemeClr val="bg1"/>
                </a:solidFill>
              </a:rPr>
              <a:t>2 </a:t>
            </a:r>
            <a:r>
              <a:rPr lang="th-TH" sz="3600" b="1" dirty="0">
                <a:solidFill>
                  <a:schemeClr val="bg1"/>
                </a:solidFill>
              </a:rPr>
              <a:t>ร่วมรวมพลัง</a:t>
            </a:r>
            <a:r>
              <a:rPr lang="th-TH" sz="3600" b="1" dirty="0" smtClean="0">
                <a:solidFill>
                  <a:schemeClr val="bg1"/>
                </a:solidFill>
              </a:rPr>
              <a:t>ค้นหา</a:t>
            </a:r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th-TH" sz="3600" b="1" dirty="0">
                <a:solidFill>
                  <a:schemeClr val="bg1"/>
                </a:solidFill>
              </a:rPr>
              <a:t> 	</a:t>
            </a:r>
            <a:r>
              <a:rPr lang="th-TH" sz="3600" b="1" dirty="0" smtClean="0">
                <a:solidFill>
                  <a:schemeClr val="bg1"/>
                </a:solidFill>
              </a:rPr>
              <a:t>ขั้น</a:t>
            </a:r>
            <a:r>
              <a:rPr lang="th-TH" sz="3600" b="1" dirty="0">
                <a:solidFill>
                  <a:schemeClr val="bg1"/>
                </a:solidFill>
              </a:rPr>
              <a:t>ที่ </a:t>
            </a:r>
            <a:r>
              <a:rPr lang="en-US" sz="3600" b="1" dirty="0">
                <a:solidFill>
                  <a:schemeClr val="bg1"/>
                </a:solidFill>
              </a:rPr>
              <a:t>3 </a:t>
            </a:r>
            <a:r>
              <a:rPr lang="th-TH" sz="3600" b="1" dirty="0">
                <a:solidFill>
                  <a:schemeClr val="bg1"/>
                </a:solidFill>
              </a:rPr>
              <a:t>ร่วมพลังสร้างเป้าหมาย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th-TH" sz="3600" b="1" dirty="0">
                <a:solidFill>
                  <a:schemeClr val="bg1"/>
                </a:solidFill>
              </a:rPr>
              <a:t> 	</a:t>
            </a:r>
            <a:r>
              <a:rPr lang="th-TH" sz="3600" b="1" dirty="0" smtClean="0">
                <a:solidFill>
                  <a:schemeClr val="bg1"/>
                </a:solidFill>
              </a:rPr>
              <a:t>ขั้น</a:t>
            </a:r>
            <a:r>
              <a:rPr lang="th-TH" sz="3600" b="1" dirty="0">
                <a:solidFill>
                  <a:schemeClr val="bg1"/>
                </a:solidFill>
              </a:rPr>
              <a:t>ที่ </a:t>
            </a:r>
            <a:r>
              <a:rPr lang="en-US" sz="3600" b="1" dirty="0">
                <a:solidFill>
                  <a:schemeClr val="bg1"/>
                </a:solidFill>
              </a:rPr>
              <a:t>4 </a:t>
            </a:r>
            <a:r>
              <a:rPr lang="th-TH" sz="3600" b="1" dirty="0">
                <a:solidFill>
                  <a:schemeClr val="bg1"/>
                </a:solidFill>
              </a:rPr>
              <a:t>ร่วมทำ </a:t>
            </a:r>
            <a:r>
              <a:rPr lang="th-TH" sz="3600" b="1" dirty="0" smtClean="0">
                <a:solidFill>
                  <a:schemeClr val="bg1"/>
                </a:solidFill>
              </a:rPr>
              <a:t>ร่วมพัฒนา</a:t>
            </a:r>
            <a:r>
              <a:rPr lang="en-US" sz="3600" b="1" dirty="0" smtClean="0">
                <a:solidFill>
                  <a:schemeClr val="bg1"/>
                </a:solidFill>
              </a:rPr>
              <a:t> </a:t>
            </a:r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th-TH" sz="3600" b="1" dirty="0">
                <a:solidFill>
                  <a:schemeClr val="bg1"/>
                </a:solidFill>
              </a:rPr>
              <a:t> 	</a:t>
            </a:r>
            <a:r>
              <a:rPr lang="th-TH" sz="3600" b="1" dirty="0" smtClean="0">
                <a:solidFill>
                  <a:schemeClr val="bg1"/>
                </a:solidFill>
              </a:rPr>
              <a:t>ขั้น</a:t>
            </a:r>
            <a:r>
              <a:rPr lang="th-TH" sz="3600" b="1" dirty="0">
                <a:solidFill>
                  <a:schemeClr val="bg1"/>
                </a:solidFill>
              </a:rPr>
              <a:t>ที่ </a:t>
            </a:r>
            <a:r>
              <a:rPr lang="en-US" sz="3600" b="1" dirty="0">
                <a:solidFill>
                  <a:schemeClr val="bg1"/>
                </a:solidFill>
              </a:rPr>
              <a:t>5 </a:t>
            </a:r>
            <a:r>
              <a:rPr lang="th-TH" sz="3600" b="1" dirty="0">
                <a:solidFill>
                  <a:schemeClr val="bg1"/>
                </a:solidFill>
              </a:rPr>
              <a:t>ร่วมเรียนรู้สู่การแก้ปัญหา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th-TH" sz="3600" b="1" dirty="0">
                <a:solidFill>
                  <a:schemeClr val="bg1"/>
                </a:solidFill>
              </a:rPr>
              <a:t> 	</a:t>
            </a:r>
            <a:r>
              <a:rPr lang="th-TH" sz="3600" b="1" dirty="0" smtClean="0">
                <a:solidFill>
                  <a:schemeClr val="bg1"/>
                </a:solidFill>
              </a:rPr>
              <a:t>ขั้น</a:t>
            </a:r>
            <a:r>
              <a:rPr lang="th-TH" sz="3600" b="1" dirty="0">
                <a:solidFill>
                  <a:schemeClr val="bg1"/>
                </a:solidFill>
              </a:rPr>
              <a:t>ที่ </a:t>
            </a:r>
            <a:r>
              <a:rPr lang="en-US" sz="3600" b="1" dirty="0">
                <a:solidFill>
                  <a:schemeClr val="bg1"/>
                </a:solidFill>
              </a:rPr>
              <a:t>6 </a:t>
            </a:r>
            <a:r>
              <a:rPr lang="th-TH" sz="3600" b="1" dirty="0">
                <a:solidFill>
                  <a:schemeClr val="bg1"/>
                </a:solidFill>
              </a:rPr>
              <a:t>ร่วมแลกเปลี่ยนเรียนรู้สู่การพัฒนา </a:t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th-TH" sz="3600" b="1" dirty="0">
                <a:solidFill>
                  <a:schemeClr val="bg1"/>
                </a:solidFill>
              </a:rPr>
              <a:t> 	</a:t>
            </a:r>
            <a:r>
              <a:rPr lang="th-TH" sz="3600" b="1" dirty="0" smtClean="0">
                <a:solidFill>
                  <a:schemeClr val="bg1"/>
                </a:solidFill>
              </a:rPr>
              <a:t>ขั้น</a:t>
            </a:r>
            <a:r>
              <a:rPr lang="th-TH" sz="3600" b="1" dirty="0">
                <a:solidFill>
                  <a:schemeClr val="bg1"/>
                </a:solidFill>
              </a:rPr>
              <a:t>ที่ </a:t>
            </a:r>
            <a:r>
              <a:rPr lang="en-US" sz="3600" b="1" dirty="0">
                <a:solidFill>
                  <a:schemeClr val="bg1"/>
                </a:solidFill>
              </a:rPr>
              <a:t>7 </a:t>
            </a:r>
            <a:r>
              <a:rPr lang="th-TH" sz="3600" b="1" dirty="0">
                <a:solidFill>
                  <a:schemeClr val="bg1"/>
                </a:solidFill>
              </a:rPr>
              <a:t>ร่วมเผยแพร่สู่มวลชน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</a:p>
          <a:p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/>
            </a:r>
            <a:br>
              <a:rPr lang="en-US" sz="3600" b="1" dirty="0">
                <a:solidFill>
                  <a:schemeClr val="bg1"/>
                </a:solidFill>
              </a:rPr>
            </a:br>
            <a:endParaRPr lang="th-TH" sz="36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381000" y="533400"/>
            <a:ext cx="8305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sz="4400" b="1" dirty="0" smtClean="0">
              <a:solidFill>
                <a:srgbClr val="FFFF00"/>
              </a:solidFill>
            </a:endParaRPr>
          </a:p>
          <a:p>
            <a:pPr algn="ctr"/>
            <a:r>
              <a:rPr lang="th-TH" sz="4400" b="1" dirty="0">
                <a:solidFill>
                  <a:srgbClr val="FFFF00"/>
                </a:solidFill>
              </a:rPr>
              <a:t>รูปแบบการนิเทศการศึกษาที่ทันสมัย</a:t>
            </a:r>
            <a:r>
              <a:rPr lang="en-US" sz="4400" b="1" dirty="0">
                <a:solidFill>
                  <a:srgbClr val="FFFF00"/>
                </a:solidFill>
              </a:rPr>
              <a:t/>
            </a:r>
            <a:br>
              <a:rPr lang="en-US" sz="4400" b="1" dirty="0">
                <a:solidFill>
                  <a:srgbClr val="FFFF00"/>
                </a:solidFill>
              </a:rPr>
            </a:br>
            <a:r>
              <a:rPr lang="th-TH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smtClean="0">
                <a:solidFill>
                  <a:srgbClr val="FFFF00"/>
                </a:solidFill>
              </a:rPr>
              <a:t>    </a:t>
            </a:r>
            <a:r>
              <a:rPr lang="th-TH" sz="4400" b="1" dirty="0" smtClean="0">
                <a:solidFill>
                  <a:srgbClr val="FFFF00"/>
                </a:solidFill>
              </a:rPr>
              <a:t>  </a:t>
            </a:r>
            <a:r>
              <a:rPr lang="en-US" sz="4400" b="1" dirty="0">
                <a:solidFill>
                  <a:srgbClr val="FFFF00"/>
                </a:solidFill>
              </a:rPr>
              <a:t/>
            </a:r>
            <a:br>
              <a:rPr lang="en-US" sz="4400" b="1" dirty="0">
                <a:solidFill>
                  <a:srgbClr val="FFFF00"/>
                </a:solidFill>
              </a:rPr>
            </a:br>
            <a:endParaRPr lang="th-TH" sz="4400" b="1" dirty="0" smtClean="0">
              <a:solidFill>
                <a:srgbClr val="FFFF00"/>
              </a:solidFill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81000" y="1371600"/>
            <a:ext cx="8458200" cy="2743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r>
              <a:rPr lang="th-TH" sz="3600" b="1" dirty="0">
                <a:solidFill>
                  <a:schemeClr val="bg1"/>
                </a:solidFill>
              </a:rPr>
              <a:t>การนิเทศโดยใช้</a:t>
            </a:r>
            <a:r>
              <a:rPr lang="th-TH" sz="3600" b="1" dirty="0" smtClean="0">
                <a:solidFill>
                  <a:schemeClr val="bg1"/>
                </a:solidFill>
              </a:rPr>
              <a:t>กระบวนการวิจัย</a:t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/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   </a:t>
            </a:r>
            <a:r>
              <a:rPr lang="th-TH" sz="3600" b="1" dirty="0" smtClean="0">
                <a:solidFill>
                  <a:srgbClr val="FFFF00"/>
                </a:solidFill>
              </a:rPr>
              <a:t>ขั้น</a:t>
            </a:r>
            <a:r>
              <a:rPr lang="th-TH" sz="3600" b="1" dirty="0">
                <a:solidFill>
                  <a:srgbClr val="FFFF00"/>
                </a:solidFill>
              </a:rPr>
              <a:t>ที่ </a:t>
            </a:r>
            <a:r>
              <a:rPr lang="en-US" sz="3600" b="1" dirty="0">
                <a:solidFill>
                  <a:srgbClr val="FFFF00"/>
                </a:solidFill>
              </a:rPr>
              <a:t>1 </a:t>
            </a:r>
            <a:r>
              <a:rPr lang="th-TH" sz="3600" b="1" dirty="0">
                <a:solidFill>
                  <a:srgbClr val="FFFF00"/>
                </a:solidFill>
              </a:rPr>
              <a:t>การกำหนดและวิเคราะห์ปัญหา </a:t>
            </a:r>
            <a:br>
              <a:rPr lang="th-TH" sz="3600" b="1" dirty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 ขั้น</a:t>
            </a:r>
            <a:r>
              <a:rPr lang="th-TH" sz="3600" b="1" dirty="0">
                <a:solidFill>
                  <a:srgbClr val="FFFF00"/>
                </a:solidFill>
              </a:rPr>
              <a:t>ที่ </a:t>
            </a:r>
            <a:r>
              <a:rPr lang="en-US" sz="3600" b="1" dirty="0">
                <a:solidFill>
                  <a:srgbClr val="FFFF00"/>
                </a:solidFill>
              </a:rPr>
              <a:t>2 </a:t>
            </a:r>
            <a:r>
              <a:rPr lang="th-TH" sz="3600" b="1" dirty="0">
                <a:solidFill>
                  <a:srgbClr val="FFFF00"/>
                </a:solidFill>
              </a:rPr>
              <a:t>การกำหนดแนวทางการแก้ไข</a:t>
            </a:r>
            <a:r>
              <a:rPr lang="th-TH" sz="3600" b="1" dirty="0" smtClean="0">
                <a:solidFill>
                  <a:srgbClr val="FFFF00"/>
                </a:solidFill>
              </a:rPr>
              <a:t>ปัญหา จาก</a:t>
            </a:r>
            <a:r>
              <a:rPr lang="th-TH" sz="3600" b="1" dirty="0">
                <a:solidFill>
                  <a:srgbClr val="FFFF00"/>
                </a:solidFill>
              </a:rPr>
              <a:t>สาเหตุของปัญหา </a:t>
            </a:r>
            <a:br>
              <a:rPr lang="th-TH" sz="3600" b="1" dirty="0">
                <a:solidFill>
                  <a:srgbClr val="FFFF00"/>
                </a:solidFill>
              </a:rPr>
            </a:br>
            <a:r>
              <a:rPr lang="th-TH" sz="3600" b="1" dirty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>    ขั้น</a:t>
            </a:r>
            <a:r>
              <a:rPr lang="th-TH" sz="3600" b="1" dirty="0">
                <a:solidFill>
                  <a:srgbClr val="FFFF00"/>
                </a:solidFill>
              </a:rPr>
              <a:t>ที่ </a:t>
            </a:r>
            <a:r>
              <a:rPr lang="en-US" sz="3600" b="1" dirty="0">
                <a:solidFill>
                  <a:srgbClr val="FFFF00"/>
                </a:solidFill>
              </a:rPr>
              <a:t>3 </a:t>
            </a:r>
            <a:r>
              <a:rPr lang="th-TH" sz="3600" b="1" dirty="0">
                <a:solidFill>
                  <a:srgbClr val="FFFF00"/>
                </a:solidFill>
              </a:rPr>
              <a:t>การดำเนินการนิเทศ </a:t>
            </a:r>
            <a:br>
              <a:rPr lang="th-TH" sz="3600" b="1" dirty="0">
                <a:solidFill>
                  <a:srgbClr val="FFFF00"/>
                </a:solidFill>
              </a:rPr>
            </a:br>
            <a:r>
              <a:rPr lang="th-TH" sz="3600" b="1" dirty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>    ขั้น</a:t>
            </a:r>
            <a:r>
              <a:rPr lang="th-TH" sz="3600" b="1" dirty="0">
                <a:solidFill>
                  <a:srgbClr val="FFFF00"/>
                </a:solidFill>
              </a:rPr>
              <a:t>ที่ </a:t>
            </a:r>
            <a:r>
              <a:rPr lang="en-US" sz="3600" b="1" dirty="0">
                <a:solidFill>
                  <a:srgbClr val="FFFF00"/>
                </a:solidFill>
              </a:rPr>
              <a:t>4 </a:t>
            </a:r>
            <a:r>
              <a:rPr lang="th-TH" sz="3600" b="1" dirty="0">
                <a:solidFill>
                  <a:srgbClr val="FFFF00"/>
                </a:solidFill>
              </a:rPr>
              <a:t>การสรุปผลและเขียนรายงาน </a:t>
            </a:r>
            <a:br>
              <a:rPr lang="th-TH" sz="3600" b="1" dirty="0">
                <a:solidFill>
                  <a:srgbClr val="FFFF00"/>
                </a:solidFill>
              </a:rPr>
            </a:br>
            <a:r>
              <a:rPr lang="th-TH" sz="3600" b="1" dirty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>    ขั้น</a:t>
            </a:r>
            <a:r>
              <a:rPr lang="th-TH" sz="3600" b="1" dirty="0">
                <a:solidFill>
                  <a:srgbClr val="FFFF00"/>
                </a:solidFill>
              </a:rPr>
              <a:t>ที่ </a:t>
            </a:r>
            <a:r>
              <a:rPr lang="en-US" sz="3600" b="1" dirty="0">
                <a:solidFill>
                  <a:srgbClr val="FFFF00"/>
                </a:solidFill>
              </a:rPr>
              <a:t>5 </a:t>
            </a:r>
            <a:r>
              <a:rPr lang="th-TH" sz="3600" b="1" dirty="0">
                <a:solidFill>
                  <a:srgbClr val="FFFF00"/>
                </a:solidFill>
              </a:rPr>
              <a:t>การเผยแพร่ </a:t>
            </a:r>
            <a:br>
              <a:rPr lang="th-TH" sz="3600" b="1" dirty="0">
                <a:solidFill>
                  <a:srgbClr val="FFFF00"/>
                </a:solidFill>
              </a:rPr>
            </a:br>
            <a:endParaRPr lang="en-US" sz="3600" b="1" dirty="0">
              <a:solidFill>
                <a:srgbClr val="FFFF00"/>
              </a:solidFill>
            </a:endParaRPr>
          </a:p>
          <a:p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/>
            </a:r>
            <a:br>
              <a:rPr lang="en-US" sz="3600" b="1" dirty="0">
                <a:solidFill>
                  <a:schemeClr val="bg1"/>
                </a:solidFill>
              </a:rPr>
            </a:br>
            <a:endParaRPr lang="th-TH" sz="36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381000" y="533400"/>
            <a:ext cx="8305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sz="4400" b="1" dirty="0" smtClean="0">
              <a:solidFill>
                <a:srgbClr val="FFFF00"/>
              </a:solidFill>
            </a:endParaRPr>
          </a:p>
          <a:p>
            <a:pPr algn="ctr"/>
            <a:r>
              <a:rPr lang="th-TH" sz="4400" b="1" dirty="0">
                <a:solidFill>
                  <a:srgbClr val="FFFF00"/>
                </a:solidFill>
              </a:rPr>
              <a:t>รูปแบบการนิเทศการศึกษาที่ทันสมัย</a:t>
            </a:r>
            <a:r>
              <a:rPr lang="en-US" sz="4400" b="1" dirty="0">
                <a:solidFill>
                  <a:srgbClr val="FFFF00"/>
                </a:solidFill>
              </a:rPr>
              <a:t/>
            </a:r>
            <a:br>
              <a:rPr lang="en-US" sz="4400" b="1" dirty="0">
                <a:solidFill>
                  <a:srgbClr val="FFFF00"/>
                </a:solidFill>
              </a:rPr>
            </a:br>
            <a:r>
              <a:rPr lang="th-TH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smtClean="0">
                <a:solidFill>
                  <a:srgbClr val="FFFF00"/>
                </a:solidFill>
              </a:rPr>
              <a:t>    </a:t>
            </a:r>
            <a:r>
              <a:rPr lang="th-TH" sz="4400" b="1" dirty="0" smtClean="0">
                <a:solidFill>
                  <a:srgbClr val="FFFF00"/>
                </a:solidFill>
              </a:rPr>
              <a:t>  </a:t>
            </a:r>
            <a:r>
              <a:rPr lang="en-US" sz="4400" b="1" dirty="0">
                <a:solidFill>
                  <a:srgbClr val="FFFF00"/>
                </a:solidFill>
              </a:rPr>
              <a:t/>
            </a:r>
            <a:br>
              <a:rPr lang="en-US" sz="4400" b="1" dirty="0">
                <a:solidFill>
                  <a:srgbClr val="FFFF00"/>
                </a:solidFill>
              </a:rPr>
            </a:br>
            <a:endParaRPr lang="th-TH" sz="4400" b="1" dirty="0" smtClean="0">
              <a:solidFill>
                <a:srgbClr val="FFFF00"/>
              </a:solidFill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81000" y="685800"/>
            <a:ext cx="8458200" cy="2743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2800" b="1" dirty="0" smtClean="0">
              <a:solidFill>
                <a:schemeClr val="bg1"/>
              </a:solidFill>
            </a:endParaRPr>
          </a:p>
          <a:p>
            <a:endParaRPr lang="th-TH" sz="2800" b="1" dirty="0">
              <a:solidFill>
                <a:schemeClr val="bg1"/>
              </a:solidFill>
            </a:endParaRPr>
          </a:p>
          <a:p>
            <a:endParaRPr lang="th-TH" sz="2800" b="1" dirty="0" smtClean="0">
              <a:solidFill>
                <a:schemeClr val="bg1"/>
              </a:solidFill>
            </a:endParaRPr>
          </a:p>
          <a:p>
            <a:endParaRPr lang="th-TH" sz="2800" b="1" dirty="0">
              <a:solidFill>
                <a:schemeClr val="bg1"/>
              </a:solidFill>
            </a:endParaRPr>
          </a:p>
          <a:p>
            <a:endParaRPr lang="th-TH" sz="2800" b="1" dirty="0" smtClean="0">
              <a:solidFill>
                <a:schemeClr val="bg1"/>
              </a:solidFill>
            </a:endParaRPr>
          </a:p>
          <a:p>
            <a:endParaRPr lang="th-TH" sz="2800" b="1" dirty="0">
              <a:solidFill>
                <a:schemeClr val="bg1"/>
              </a:solidFill>
            </a:endParaRPr>
          </a:p>
          <a:p>
            <a:r>
              <a:rPr lang="th-TH" sz="3600" b="1" dirty="0" smtClean="0">
                <a:solidFill>
                  <a:schemeClr val="bg1"/>
                </a:solidFill>
              </a:rPr>
              <a:t>การ</a:t>
            </a:r>
            <a:r>
              <a:rPr lang="th-TH" sz="3600" b="1" dirty="0">
                <a:solidFill>
                  <a:schemeClr val="bg1"/>
                </a:solidFill>
              </a:rPr>
              <a:t>นิเทศโดยใช้วงจรของ</a:t>
            </a:r>
            <a:r>
              <a:rPr lang="th-TH" sz="3600" b="1" dirty="0" err="1">
                <a:solidFill>
                  <a:schemeClr val="bg1"/>
                </a:solidFill>
              </a:rPr>
              <a:t>เดม</a:t>
            </a:r>
            <a:r>
              <a:rPr lang="th-TH" sz="3600" b="1" dirty="0" err="1" smtClean="0">
                <a:solidFill>
                  <a:schemeClr val="bg1"/>
                </a:solidFill>
              </a:rPr>
              <a:t>มิง</a:t>
            </a:r>
            <a:r>
              <a:rPr lang="th-TH" sz="2800" b="1" dirty="0" smtClean="0">
                <a:solidFill>
                  <a:schemeClr val="bg1"/>
                </a:solidFill>
              </a:rPr>
              <a:t/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400" b="1" dirty="0">
                <a:solidFill>
                  <a:srgbClr val="FFFF00"/>
                </a:solidFill>
              </a:rPr>
              <a:t>1.</a:t>
            </a:r>
            <a:r>
              <a:rPr lang="th-TH" sz="2400" b="1" dirty="0">
                <a:solidFill>
                  <a:srgbClr val="FFFF00"/>
                </a:solidFill>
              </a:rPr>
              <a:t> การวางแผน (</a:t>
            </a:r>
            <a:r>
              <a:rPr lang="en-US" sz="2400" b="1" dirty="0">
                <a:solidFill>
                  <a:srgbClr val="FFFF00"/>
                </a:solidFill>
              </a:rPr>
              <a:t>P-Planning</a:t>
            </a:r>
            <a:r>
              <a:rPr lang="th-TH" sz="2400" b="1" dirty="0">
                <a:solidFill>
                  <a:srgbClr val="FFFF00"/>
                </a:solidFill>
              </a:rPr>
              <a:t>)</a:t>
            </a:r>
            <a:r>
              <a:rPr lang="th-TH" sz="2400" b="1" dirty="0">
                <a:solidFill>
                  <a:schemeClr val="bg1"/>
                </a:solidFill>
              </a:rPr>
              <a:t/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</a:t>
            </a:r>
            <a:r>
              <a:rPr lang="en-US" sz="2400" b="1" dirty="0" smtClean="0">
                <a:solidFill>
                  <a:schemeClr val="bg1"/>
                </a:solidFill>
              </a:rPr>
              <a:t>1.1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การจัดระบบข้อมูล</a:t>
            </a:r>
            <a:r>
              <a:rPr lang="th-TH" sz="2400" b="1" dirty="0" smtClean="0">
                <a:solidFill>
                  <a:schemeClr val="bg1"/>
                </a:solidFill>
              </a:rPr>
              <a:t>สารสนเทศ     </a:t>
            </a:r>
            <a:r>
              <a:rPr lang="en-US" sz="2400" b="1" dirty="0" smtClean="0">
                <a:solidFill>
                  <a:schemeClr val="bg1"/>
                </a:solidFill>
              </a:rPr>
              <a:t>1.2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การกำหนดจุดพัฒนาการนิเทศ</a:t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</a:t>
            </a:r>
            <a:r>
              <a:rPr lang="en-US" sz="2400" b="1" dirty="0" smtClean="0">
                <a:solidFill>
                  <a:schemeClr val="bg1"/>
                </a:solidFill>
              </a:rPr>
              <a:t>1.3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การจัดทำแผนการ</a:t>
            </a:r>
            <a:r>
              <a:rPr lang="th-TH" sz="2400" b="1" dirty="0" smtClean="0">
                <a:solidFill>
                  <a:schemeClr val="bg1"/>
                </a:solidFill>
              </a:rPr>
              <a:t>นิเทศ             </a:t>
            </a:r>
            <a:r>
              <a:rPr lang="en-US" sz="2400" b="1" dirty="0" smtClean="0">
                <a:solidFill>
                  <a:schemeClr val="bg1"/>
                </a:solidFill>
              </a:rPr>
              <a:t>1.4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การจัดทำโครงการนิเทศ</a:t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</a:rPr>
              <a:t>2</a:t>
            </a:r>
            <a:r>
              <a:rPr lang="en-US" sz="2400" b="1" dirty="0">
                <a:solidFill>
                  <a:srgbClr val="FFFF00"/>
                </a:solidFill>
              </a:rPr>
              <a:t>.</a:t>
            </a:r>
            <a:r>
              <a:rPr lang="th-TH" sz="2400" b="1" dirty="0">
                <a:solidFill>
                  <a:srgbClr val="FFFF00"/>
                </a:solidFill>
              </a:rPr>
              <a:t> การปฏิบัติงานตามแผน </a:t>
            </a:r>
            <a:r>
              <a:rPr lang="en-US" sz="2400" b="1" dirty="0">
                <a:solidFill>
                  <a:srgbClr val="FFFF00"/>
                </a:solidFill>
              </a:rPr>
              <a:t>(D-Do)</a:t>
            </a:r>
            <a:r>
              <a:rPr lang="th-TH" sz="2400" b="1" dirty="0">
                <a:solidFill>
                  <a:schemeClr val="bg1"/>
                </a:solidFill>
              </a:rPr>
              <a:t/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</a:t>
            </a:r>
            <a:r>
              <a:rPr lang="en-US" sz="2400" b="1" dirty="0" smtClean="0">
                <a:solidFill>
                  <a:schemeClr val="bg1"/>
                </a:solidFill>
              </a:rPr>
              <a:t>2.1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การปฏิบัติตามขั้นตอนตามแผน/โครงการ</a:t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</a:t>
            </a:r>
            <a:r>
              <a:rPr lang="en-US" sz="2400" b="1" dirty="0" smtClean="0">
                <a:solidFill>
                  <a:schemeClr val="bg1"/>
                </a:solidFill>
              </a:rPr>
              <a:t>2.2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การกำกับ</a:t>
            </a:r>
            <a:r>
              <a:rPr lang="th-TH" sz="2400" b="1" dirty="0" smtClean="0">
                <a:solidFill>
                  <a:schemeClr val="bg1"/>
                </a:solidFill>
              </a:rPr>
              <a:t>ติดตาม                     </a:t>
            </a:r>
            <a:r>
              <a:rPr lang="en-US" sz="2400" b="1" dirty="0" smtClean="0">
                <a:solidFill>
                  <a:schemeClr val="bg1"/>
                </a:solidFill>
              </a:rPr>
              <a:t>2.3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การควบคุมคุณภาพ</a:t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</a:t>
            </a:r>
            <a:r>
              <a:rPr lang="en-US" sz="2400" b="1" dirty="0" smtClean="0">
                <a:solidFill>
                  <a:schemeClr val="bg1"/>
                </a:solidFill>
              </a:rPr>
              <a:t>2.4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การรายงาน</a:t>
            </a:r>
            <a:r>
              <a:rPr lang="th-TH" sz="2400" b="1" dirty="0" smtClean="0">
                <a:solidFill>
                  <a:schemeClr val="bg1"/>
                </a:solidFill>
              </a:rPr>
              <a:t>ความก้าวหน้า          </a:t>
            </a:r>
            <a:r>
              <a:rPr lang="en-US" sz="2400" b="1" dirty="0" smtClean="0">
                <a:solidFill>
                  <a:schemeClr val="bg1"/>
                </a:solidFill>
              </a:rPr>
              <a:t>2.5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การประเมินความสำเร็จเป็นระยะ ๆ</a:t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</a:rPr>
              <a:t>3</a:t>
            </a:r>
            <a:r>
              <a:rPr lang="en-US" sz="2400" b="1" dirty="0">
                <a:solidFill>
                  <a:srgbClr val="FFFF00"/>
                </a:solidFill>
              </a:rPr>
              <a:t>.</a:t>
            </a:r>
            <a:r>
              <a:rPr lang="th-TH" sz="2400" b="1" dirty="0">
                <a:solidFill>
                  <a:srgbClr val="FFFF00"/>
                </a:solidFill>
              </a:rPr>
              <a:t> การตรวจสอบและประเมินผล </a:t>
            </a:r>
            <a:r>
              <a:rPr lang="en-US" sz="2400" b="1" dirty="0">
                <a:solidFill>
                  <a:srgbClr val="FFFF00"/>
                </a:solidFill>
              </a:rPr>
              <a:t>(C-Check)</a:t>
            </a:r>
            <a:r>
              <a:rPr lang="th-TH" sz="2400" b="1" dirty="0">
                <a:solidFill>
                  <a:schemeClr val="bg1"/>
                </a:solidFill>
              </a:rPr>
              <a:t/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>
                <a:solidFill>
                  <a:schemeClr val="bg1"/>
                </a:solidFill>
              </a:rPr>
              <a:t> </a:t>
            </a:r>
            <a:r>
              <a:rPr lang="th-TH" sz="2400" b="1" dirty="0" smtClean="0">
                <a:solidFill>
                  <a:schemeClr val="bg1"/>
                </a:solidFill>
              </a:rPr>
              <a:t>    </a:t>
            </a:r>
            <a:r>
              <a:rPr lang="en-US" sz="2400" b="1" dirty="0" smtClean="0">
                <a:solidFill>
                  <a:schemeClr val="bg1"/>
                </a:solidFill>
              </a:rPr>
              <a:t>3.1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กำหนดกรอบการ</a:t>
            </a:r>
            <a:r>
              <a:rPr lang="th-TH" sz="2400" b="1" dirty="0" smtClean="0">
                <a:solidFill>
                  <a:schemeClr val="bg1"/>
                </a:solidFill>
              </a:rPr>
              <a:t>ประเมิน          </a:t>
            </a:r>
            <a:r>
              <a:rPr lang="en-US" sz="2400" b="1" dirty="0" smtClean="0">
                <a:solidFill>
                  <a:schemeClr val="bg1"/>
                </a:solidFill>
              </a:rPr>
              <a:t>3.2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จัดหา/สร้างเครื่องมือประเมิน</a:t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>
                <a:solidFill>
                  <a:schemeClr val="bg1"/>
                </a:solidFill>
              </a:rPr>
              <a:t> </a:t>
            </a:r>
            <a:r>
              <a:rPr lang="th-TH" sz="2400" b="1" dirty="0" smtClean="0">
                <a:solidFill>
                  <a:schemeClr val="bg1"/>
                </a:solidFill>
              </a:rPr>
              <a:t>    </a:t>
            </a:r>
            <a:r>
              <a:rPr lang="en-US" sz="2400" b="1" dirty="0" smtClean="0">
                <a:solidFill>
                  <a:schemeClr val="bg1"/>
                </a:solidFill>
              </a:rPr>
              <a:t>3.3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เก็บรวบรวม</a:t>
            </a:r>
            <a:r>
              <a:rPr lang="th-TH" sz="2400" b="1" dirty="0" smtClean="0">
                <a:solidFill>
                  <a:schemeClr val="bg1"/>
                </a:solidFill>
              </a:rPr>
              <a:t>ข้อมูล                   </a:t>
            </a:r>
            <a:r>
              <a:rPr lang="en-US" sz="2400" b="1" dirty="0" smtClean="0">
                <a:solidFill>
                  <a:schemeClr val="bg1"/>
                </a:solidFill>
              </a:rPr>
              <a:t>3.4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วิเคราะห์ข้อมูล</a:t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</a:t>
            </a:r>
            <a:r>
              <a:rPr lang="en-US" sz="2400" b="1" dirty="0" smtClean="0">
                <a:solidFill>
                  <a:schemeClr val="bg1"/>
                </a:solidFill>
              </a:rPr>
              <a:t>3.5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สรุปผลการประเมิน</a:t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</a:rPr>
              <a:t>4</a:t>
            </a:r>
            <a:r>
              <a:rPr lang="en-US" sz="2400" b="1" dirty="0">
                <a:solidFill>
                  <a:srgbClr val="FFFF00"/>
                </a:solidFill>
              </a:rPr>
              <a:t>.</a:t>
            </a:r>
            <a:r>
              <a:rPr lang="th-TH" sz="2400" b="1" dirty="0">
                <a:solidFill>
                  <a:srgbClr val="FFFF00"/>
                </a:solidFill>
              </a:rPr>
              <a:t> การนำผลการประเมินมาปรับปรุงงาน </a:t>
            </a:r>
            <a:r>
              <a:rPr lang="en-US" sz="2400" b="1" dirty="0">
                <a:solidFill>
                  <a:srgbClr val="FFFF00"/>
                </a:solidFill>
              </a:rPr>
              <a:t>(A-Act)</a:t>
            </a:r>
            <a:r>
              <a:rPr lang="th-TH" sz="2400" b="1" dirty="0">
                <a:solidFill>
                  <a:schemeClr val="bg1"/>
                </a:solidFill>
              </a:rPr>
              <a:t/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</a:t>
            </a:r>
            <a:r>
              <a:rPr lang="en-US" sz="2400" b="1" dirty="0" smtClean="0">
                <a:solidFill>
                  <a:schemeClr val="bg1"/>
                </a:solidFill>
              </a:rPr>
              <a:t>4.1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จัดทำรายงานผลการ</a:t>
            </a:r>
            <a:r>
              <a:rPr lang="th-TH" sz="2400" b="1" dirty="0" smtClean="0">
                <a:solidFill>
                  <a:schemeClr val="bg1"/>
                </a:solidFill>
              </a:rPr>
              <a:t>นิเทศ         </a:t>
            </a:r>
            <a:r>
              <a:rPr lang="en-US" sz="2400" b="1" dirty="0" smtClean="0">
                <a:solidFill>
                  <a:schemeClr val="bg1"/>
                </a:solidFill>
              </a:rPr>
              <a:t>4.2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นำเสนอผลการนิเทศและเผยแพร่</a:t>
            </a:r>
            <a:br>
              <a:rPr lang="th-TH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</a:t>
            </a:r>
            <a:r>
              <a:rPr lang="en-US" sz="2400" b="1" dirty="0" smtClean="0">
                <a:solidFill>
                  <a:schemeClr val="bg1"/>
                </a:solidFill>
              </a:rPr>
              <a:t>4.3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พัฒนา</a:t>
            </a:r>
            <a:r>
              <a:rPr lang="th-TH" sz="2400" b="1" dirty="0" smtClean="0">
                <a:solidFill>
                  <a:schemeClr val="bg1"/>
                </a:solidFill>
              </a:rPr>
              <a:t>ต่อเนื่อง</a:t>
            </a:r>
            <a:r>
              <a:rPr lang="th-TH" sz="3600" b="1" dirty="0" smtClean="0">
                <a:solidFill>
                  <a:schemeClr val="bg1"/>
                </a:solidFill>
              </a:rPr>
              <a:t/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/>
            </a:r>
            <a:br>
              <a:rPr lang="th-TH" sz="3600" b="1" dirty="0" smtClean="0">
                <a:solidFill>
                  <a:schemeClr val="bg1"/>
                </a:solidFill>
              </a:rPr>
            </a:br>
            <a:endParaRPr lang="en-US" sz="3600" b="1" dirty="0">
              <a:solidFill>
                <a:schemeClr val="bg1"/>
              </a:solidFill>
            </a:endParaRPr>
          </a:p>
          <a:p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/>
            </a:r>
            <a:br>
              <a:rPr lang="en-US" sz="3600" b="1" dirty="0">
                <a:solidFill>
                  <a:schemeClr val="bg1"/>
                </a:solidFill>
              </a:rPr>
            </a:br>
            <a:endParaRPr lang="th-TH" sz="36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381000" y="533400"/>
            <a:ext cx="8305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sz="4400" b="1" dirty="0" smtClean="0">
              <a:solidFill>
                <a:srgbClr val="FFFF00"/>
              </a:solidFill>
            </a:endParaRPr>
          </a:p>
          <a:p>
            <a:pPr algn="ctr"/>
            <a:r>
              <a:rPr lang="th-TH" sz="4400" b="1" dirty="0">
                <a:solidFill>
                  <a:srgbClr val="FFFF00"/>
                </a:solidFill>
              </a:rPr>
              <a:t>รูปแบบการนิเทศการศึกษาที่ทันสมัย</a:t>
            </a:r>
            <a:r>
              <a:rPr lang="en-US" sz="4400" b="1" dirty="0">
                <a:solidFill>
                  <a:srgbClr val="FFFF00"/>
                </a:solidFill>
              </a:rPr>
              <a:t/>
            </a:r>
            <a:br>
              <a:rPr lang="en-US" sz="4400" b="1" dirty="0">
                <a:solidFill>
                  <a:srgbClr val="FFFF00"/>
                </a:solidFill>
              </a:rPr>
            </a:br>
            <a:r>
              <a:rPr lang="th-TH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smtClean="0">
                <a:solidFill>
                  <a:srgbClr val="FFFF00"/>
                </a:solidFill>
              </a:rPr>
              <a:t>    </a:t>
            </a:r>
            <a:r>
              <a:rPr lang="th-TH" sz="4400" b="1" dirty="0" smtClean="0">
                <a:solidFill>
                  <a:srgbClr val="FFFF00"/>
                </a:solidFill>
              </a:rPr>
              <a:t>  </a:t>
            </a:r>
            <a:r>
              <a:rPr lang="en-US" sz="4400" b="1" dirty="0">
                <a:solidFill>
                  <a:srgbClr val="FFFF00"/>
                </a:solidFill>
              </a:rPr>
              <a:t/>
            </a:r>
            <a:br>
              <a:rPr lang="en-US" sz="4400" b="1" dirty="0">
                <a:solidFill>
                  <a:srgbClr val="FFFF00"/>
                </a:solidFill>
              </a:rPr>
            </a:br>
            <a:endParaRPr lang="th-TH" sz="4400" b="1" dirty="0" smtClean="0">
              <a:solidFill>
                <a:srgbClr val="FFFF00"/>
              </a:solidFill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81000" y="685800"/>
            <a:ext cx="8458200" cy="2743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th-TH" sz="2800" b="1" dirty="0" smtClean="0">
              <a:solidFill>
                <a:schemeClr val="bg1"/>
              </a:solidFill>
            </a:endParaRPr>
          </a:p>
          <a:p>
            <a:endParaRPr lang="th-TH" sz="2800" b="1" dirty="0">
              <a:solidFill>
                <a:schemeClr val="bg1"/>
              </a:solidFill>
            </a:endParaRPr>
          </a:p>
          <a:p>
            <a:endParaRPr lang="th-TH" sz="2800" b="1" dirty="0" smtClean="0">
              <a:solidFill>
                <a:schemeClr val="bg1"/>
              </a:solidFill>
            </a:endParaRPr>
          </a:p>
          <a:p>
            <a:endParaRPr lang="th-TH" sz="2800" b="1" dirty="0">
              <a:solidFill>
                <a:schemeClr val="bg1"/>
              </a:solidFill>
            </a:endParaRPr>
          </a:p>
          <a:p>
            <a:endParaRPr lang="th-TH" sz="2800" b="1" dirty="0" smtClean="0">
              <a:solidFill>
                <a:schemeClr val="bg1"/>
              </a:solidFill>
            </a:endParaRPr>
          </a:p>
          <a:p>
            <a:endParaRPr lang="th-TH" sz="2800" b="1" dirty="0">
              <a:solidFill>
                <a:schemeClr val="bg1"/>
              </a:solidFill>
            </a:endParaRPr>
          </a:p>
          <a:p>
            <a:endParaRPr lang="th-TH" sz="2800" b="1" dirty="0" smtClean="0">
              <a:solidFill>
                <a:schemeClr val="bg1"/>
              </a:solidFill>
            </a:endParaRPr>
          </a:p>
          <a:p>
            <a:endParaRPr lang="th-TH" sz="2800" b="1" dirty="0">
              <a:solidFill>
                <a:schemeClr val="bg1"/>
              </a:solidFill>
            </a:endParaRPr>
          </a:p>
          <a:p>
            <a:endParaRPr lang="th-TH" sz="2800" b="1" dirty="0" smtClean="0">
              <a:solidFill>
                <a:schemeClr val="bg1"/>
              </a:solidFill>
            </a:endParaRPr>
          </a:p>
          <a:p>
            <a:endParaRPr lang="th-TH" sz="2800" b="1" dirty="0">
              <a:solidFill>
                <a:schemeClr val="bg1"/>
              </a:solidFill>
            </a:endParaRPr>
          </a:p>
          <a:p>
            <a:endParaRPr lang="th-TH" sz="2800" b="1" dirty="0" smtClean="0">
              <a:solidFill>
                <a:schemeClr val="bg1"/>
              </a:solidFill>
            </a:endParaRPr>
          </a:p>
          <a:p>
            <a:endParaRPr lang="th-TH" sz="2800" b="1" dirty="0">
              <a:solidFill>
                <a:schemeClr val="bg1"/>
              </a:solidFill>
            </a:endParaRPr>
          </a:p>
          <a:p>
            <a:endParaRPr lang="th-TH" sz="2800" b="1" dirty="0" smtClean="0">
              <a:solidFill>
                <a:schemeClr val="bg1"/>
              </a:solidFill>
            </a:endParaRPr>
          </a:p>
          <a:p>
            <a:endParaRPr lang="th-TH" sz="2800" b="1" dirty="0">
              <a:solidFill>
                <a:schemeClr val="bg1"/>
              </a:solidFill>
            </a:endParaRPr>
          </a:p>
          <a:p>
            <a:endParaRPr lang="th-TH" sz="2800" b="1" dirty="0" smtClean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r>
              <a:rPr lang="th-TH" sz="3600" b="1" dirty="0" smtClean="0">
                <a:solidFill>
                  <a:schemeClr val="bg1"/>
                </a:solidFill>
              </a:rPr>
              <a:t>การนิเทศการศึกษาเชิงระบบ</a:t>
            </a:r>
            <a:r>
              <a:rPr lang="th-TH" sz="2800" b="1" dirty="0" smtClean="0">
                <a:solidFill>
                  <a:schemeClr val="bg1"/>
                </a:solidFill>
              </a:rPr>
              <a:t/>
            </a:r>
            <a:br>
              <a:rPr lang="th-TH" sz="2800" b="1" dirty="0" smtClean="0">
                <a:solidFill>
                  <a:schemeClr val="bg1"/>
                </a:solidFill>
              </a:rPr>
            </a:br>
            <a:endParaRPr lang="th-TH" sz="2800" b="1" dirty="0" smtClean="0">
              <a:solidFill>
                <a:srgbClr val="FFFF00"/>
              </a:solidFill>
            </a:endParaRPr>
          </a:p>
          <a:p>
            <a:r>
              <a:rPr lang="th-TH" sz="2400" b="1" dirty="0" smtClean="0">
                <a:solidFill>
                  <a:srgbClr val="FFFF00"/>
                </a:solidFill>
              </a:rPr>
              <a:t>     ขั้น</a:t>
            </a:r>
            <a:r>
              <a:rPr lang="th-TH" sz="2400" b="1" dirty="0">
                <a:solidFill>
                  <a:srgbClr val="FFFF00"/>
                </a:solidFill>
              </a:rPr>
              <a:t>ที่ </a:t>
            </a:r>
            <a:r>
              <a:rPr lang="en-US" sz="2400" b="1" dirty="0">
                <a:solidFill>
                  <a:srgbClr val="FFFF00"/>
                </a:solidFill>
              </a:rPr>
              <a:t>1 </a:t>
            </a:r>
            <a:r>
              <a:rPr lang="th-TH" sz="2400" b="1" dirty="0">
                <a:solidFill>
                  <a:srgbClr val="FFFF00"/>
                </a:solidFill>
              </a:rPr>
              <a:t>การวิเคราะห์ </a:t>
            </a:r>
            <a:r>
              <a:rPr lang="en-US" sz="2400" b="1" dirty="0">
                <a:solidFill>
                  <a:schemeClr val="bg1"/>
                </a:solidFill>
              </a:rPr>
              <a:t/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     </a:t>
            </a:r>
            <a:r>
              <a:rPr lang="en-US" sz="2400" b="1" dirty="0" smtClean="0">
                <a:solidFill>
                  <a:schemeClr val="bg1"/>
                </a:solidFill>
              </a:rPr>
              <a:t>1.1 </a:t>
            </a:r>
            <a:r>
              <a:rPr lang="th-TH" sz="2400" b="1" dirty="0">
                <a:solidFill>
                  <a:schemeClr val="bg1"/>
                </a:solidFill>
              </a:rPr>
              <a:t>การวิเคราะห์ความต้องการ ความจำเป็นในการนิเทศ</a:t>
            </a:r>
            <a:r>
              <a:rPr lang="en-US" sz="2400" b="1" dirty="0">
                <a:solidFill>
                  <a:schemeClr val="bg1"/>
                </a:solidFill>
              </a:rPr>
              <a:t/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     </a:t>
            </a:r>
            <a:r>
              <a:rPr lang="en-US" sz="2400" b="1" dirty="0" smtClean="0">
                <a:solidFill>
                  <a:schemeClr val="bg1"/>
                </a:solidFill>
              </a:rPr>
              <a:t>1.2 </a:t>
            </a:r>
            <a:r>
              <a:rPr lang="th-TH" sz="2400" b="1" dirty="0">
                <a:solidFill>
                  <a:schemeClr val="bg1"/>
                </a:solidFill>
              </a:rPr>
              <a:t>การวิเคราะห์เนื้อหาและภารกิจการนิเทศ</a:t>
            </a:r>
            <a:r>
              <a:rPr lang="en-US" sz="2400" b="1" dirty="0">
                <a:solidFill>
                  <a:schemeClr val="bg1"/>
                </a:solidFill>
              </a:rPr>
              <a:t/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     </a:t>
            </a:r>
            <a:r>
              <a:rPr lang="en-US" sz="2400" b="1" dirty="0" smtClean="0">
                <a:solidFill>
                  <a:schemeClr val="bg1"/>
                </a:solidFill>
              </a:rPr>
              <a:t>1.3 </a:t>
            </a:r>
            <a:r>
              <a:rPr lang="th-TH" sz="2400" b="1" dirty="0">
                <a:solidFill>
                  <a:schemeClr val="bg1"/>
                </a:solidFill>
              </a:rPr>
              <a:t>การวิเคราะห์ผู้รับการนิเทศ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th-TH" sz="2400" b="1" dirty="0">
                <a:solidFill>
                  <a:schemeClr val="bg1"/>
                </a:solidFill>
              </a:rPr>
              <a:t> </a:t>
            </a:r>
            <a:r>
              <a:rPr lang="th-TH" sz="2400" b="1" dirty="0" smtClean="0">
                <a:solidFill>
                  <a:schemeClr val="bg1"/>
                </a:solidFill>
              </a:rPr>
              <a:t>          </a:t>
            </a:r>
            <a:r>
              <a:rPr lang="en-US" sz="2400" b="1" dirty="0" smtClean="0">
                <a:solidFill>
                  <a:schemeClr val="bg1"/>
                </a:solidFill>
              </a:rPr>
              <a:t>1.4 </a:t>
            </a:r>
            <a:r>
              <a:rPr lang="th-TH" sz="2400" b="1" dirty="0">
                <a:solidFill>
                  <a:schemeClr val="bg1"/>
                </a:solidFill>
              </a:rPr>
              <a:t>การวิเคราะห์สภาพการณ์และนโยบาย</a:t>
            </a:r>
            <a:r>
              <a:rPr lang="en-US" sz="2400" b="1" dirty="0">
                <a:solidFill>
                  <a:schemeClr val="bg1"/>
                </a:solidFill>
              </a:rPr>
              <a:t/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</a:t>
            </a:r>
            <a:r>
              <a:rPr lang="th-TH" sz="2400" b="1" dirty="0" smtClean="0">
                <a:solidFill>
                  <a:srgbClr val="FFFF00"/>
                </a:solidFill>
              </a:rPr>
              <a:t>ขั้น</a:t>
            </a:r>
            <a:r>
              <a:rPr lang="th-TH" sz="2400" b="1" dirty="0">
                <a:solidFill>
                  <a:srgbClr val="FFFF00"/>
                </a:solidFill>
              </a:rPr>
              <a:t>ที่ </a:t>
            </a:r>
            <a:r>
              <a:rPr lang="en-US" sz="2400" b="1" dirty="0">
                <a:solidFill>
                  <a:srgbClr val="FFFF00"/>
                </a:solidFill>
              </a:rPr>
              <a:t>2 </a:t>
            </a:r>
            <a:r>
              <a:rPr lang="th-TH" sz="2400" b="1" dirty="0">
                <a:solidFill>
                  <a:srgbClr val="FFFF00"/>
                </a:solidFill>
              </a:rPr>
              <a:t>การออกแบบและพัฒนา</a:t>
            </a:r>
            <a:r>
              <a:rPr lang="en-US" sz="2400" b="1" dirty="0">
                <a:solidFill>
                  <a:schemeClr val="bg1"/>
                </a:solidFill>
              </a:rPr>
              <a:t/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     </a:t>
            </a:r>
            <a:r>
              <a:rPr lang="en-US" sz="2400" b="1" dirty="0" smtClean="0">
                <a:solidFill>
                  <a:schemeClr val="bg1"/>
                </a:solidFill>
              </a:rPr>
              <a:t>2.1 </a:t>
            </a:r>
            <a:r>
              <a:rPr lang="th-TH" sz="2400" b="1" dirty="0">
                <a:solidFill>
                  <a:schemeClr val="bg1"/>
                </a:solidFill>
              </a:rPr>
              <a:t>การออกแบบวัตถุประสงค์ของการนิเทศ</a:t>
            </a:r>
            <a:r>
              <a:rPr lang="en-US" sz="2400" b="1" dirty="0">
                <a:solidFill>
                  <a:schemeClr val="bg1"/>
                </a:solidFill>
              </a:rPr>
              <a:t/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     </a:t>
            </a:r>
            <a:r>
              <a:rPr lang="en-US" sz="2400" b="1" dirty="0" smtClean="0">
                <a:solidFill>
                  <a:schemeClr val="bg1"/>
                </a:solidFill>
              </a:rPr>
              <a:t>2.2 </a:t>
            </a:r>
            <a:r>
              <a:rPr lang="th-TH" sz="2400" b="1" dirty="0">
                <a:solidFill>
                  <a:schemeClr val="bg1"/>
                </a:solidFill>
              </a:rPr>
              <a:t>การออกแบบวิธีการและกิจกรรมการนิเทศ</a:t>
            </a:r>
            <a:r>
              <a:rPr lang="en-US" sz="2400" b="1" dirty="0">
                <a:solidFill>
                  <a:schemeClr val="bg1"/>
                </a:solidFill>
              </a:rPr>
              <a:t/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th-TH" sz="2400" b="1" dirty="0" smtClean="0">
                <a:solidFill>
                  <a:schemeClr val="bg1"/>
                </a:solidFill>
              </a:rPr>
              <a:t>     </a:t>
            </a:r>
            <a:r>
              <a:rPr lang="th-TH" sz="2400" b="1" dirty="0" smtClean="0">
                <a:solidFill>
                  <a:srgbClr val="FFFF00"/>
                </a:solidFill>
              </a:rPr>
              <a:t>ขั้น</a:t>
            </a:r>
            <a:r>
              <a:rPr lang="th-TH" sz="2400" b="1" dirty="0">
                <a:solidFill>
                  <a:srgbClr val="FFFF00"/>
                </a:solidFill>
              </a:rPr>
              <a:t>ที่ </a:t>
            </a:r>
            <a:r>
              <a:rPr lang="en-US" sz="2400" b="1" dirty="0">
                <a:solidFill>
                  <a:srgbClr val="FFFF00"/>
                </a:solidFill>
              </a:rPr>
              <a:t>3 </a:t>
            </a:r>
            <a:r>
              <a:rPr lang="th-TH" sz="2400" b="1" dirty="0">
                <a:solidFill>
                  <a:srgbClr val="FFFF00"/>
                </a:solidFill>
              </a:rPr>
              <a:t>ขั้นการนิเทศ</a:t>
            </a:r>
            <a:r>
              <a:rPr lang="en-US" sz="2400" b="1" dirty="0">
                <a:solidFill>
                  <a:srgbClr val="FFFF00"/>
                </a:solidFill>
              </a:rPr>
              <a:t/>
            </a:r>
            <a:br>
              <a:rPr lang="en-US" sz="2400" b="1" dirty="0">
                <a:solidFill>
                  <a:srgbClr val="FFFF00"/>
                </a:solidFill>
              </a:rPr>
            </a:br>
            <a:r>
              <a:rPr lang="th-TH" sz="2400" b="1" dirty="0" smtClean="0">
                <a:solidFill>
                  <a:srgbClr val="FFFF00"/>
                </a:solidFill>
              </a:rPr>
              <a:t>     ขั้น</a:t>
            </a:r>
            <a:r>
              <a:rPr lang="th-TH" sz="2400" b="1" dirty="0">
                <a:solidFill>
                  <a:srgbClr val="FFFF00"/>
                </a:solidFill>
              </a:rPr>
              <a:t>ที่ </a:t>
            </a:r>
            <a:r>
              <a:rPr lang="en-US" sz="2400" b="1" dirty="0">
                <a:solidFill>
                  <a:srgbClr val="FFFF00"/>
                </a:solidFill>
              </a:rPr>
              <a:t>4 </a:t>
            </a:r>
            <a:r>
              <a:rPr lang="th-TH" sz="2400" b="1" dirty="0">
                <a:solidFill>
                  <a:srgbClr val="FFFF00"/>
                </a:solidFill>
              </a:rPr>
              <a:t>ขั้นการประเมินผลและรายงาน</a:t>
            </a:r>
            <a:r>
              <a:rPr lang="en-US" sz="2400" b="1" dirty="0">
                <a:solidFill>
                  <a:srgbClr val="FFFF00"/>
                </a:solidFill>
              </a:rPr>
              <a:t/>
            </a:r>
            <a:br>
              <a:rPr lang="en-US" sz="2400" b="1" dirty="0">
                <a:solidFill>
                  <a:srgbClr val="FFFF00"/>
                </a:solidFill>
              </a:rPr>
            </a:br>
            <a:r>
              <a:rPr lang="th-TH" sz="2400" b="1" dirty="0" smtClean="0">
                <a:solidFill>
                  <a:srgbClr val="FFFF00"/>
                </a:solidFill>
              </a:rPr>
              <a:t>     ขั้น</a:t>
            </a:r>
            <a:r>
              <a:rPr lang="th-TH" sz="2400" b="1" dirty="0">
                <a:solidFill>
                  <a:srgbClr val="FFFF00"/>
                </a:solidFill>
              </a:rPr>
              <a:t>ที่ </a:t>
            </a:r>
            <a:r>
              <a:rPr lang="en-US" sz="2400" b="1" dirty="0">
                <a:solidFill>
                  <a:srgbClr val="FFFF00"/>
                </a:solidFill>
              </a:rPr>
              <a:t>5 </a:t>
            </a:r>
            <a:r>
              <a:rPr lang="th-TH" sz="2400" b="1" dirty="0">
                <a:solidFill>
                  <a:srgbClr val="FFFF00"/>
                </a:solidFill>
              </a:rPr>
              <a:t>ขั้นปรับปรุงและพัฒนา </a:t>
            </a:r>
            <a:r>
              <a:rPr lang="th-TH" sz="2800" b="1" dirty="0" smtClean="0">
                <a:solidFill>
                  <a:schemeClr val="bg1"/>
                </a:solidFill>
              </a:rPr>
              <a:t/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th-TH" sz="2800" b="1" dirty="0" smtClean="0">
                <a:solidFill>
                  <a:schemeClr val="bg1"/>
                </a:solidFill>
              </a:rPr>
              <a:t/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/>
            </a:r>
            <a:br>
              <a:rPr lang="th-TH" sz="2800" b="1" dirty="0" smtClean="0">
                <a:solidFill>
                  <a:schemeClr val="bg1"/>
                </a:solidFill>
              </a:rPr>
            </a:br>
            <a:endParaRPr lang="en-US" sz="2800" b="1" dirty="0">
              <a:solidFill>
                <a:schemeClr val="bg1"/>
              </a:solidFill>
            </a:endParaRPr>
          </a:p>
          <a:p>
            <a:r>
              <a:rPr lang="th-TH" sz="2800" b="1" dirty="0">
                <a:solidFill>
                  <a:schemeClr val="bg1"/>
                </a:solidFill>
              </a:rPr>
              <a:t/>
            </a:r>
            <a:br>
              <a:rPr lang="th-TH" sz="2800" b="1" dirty="0">
                <a:solidFill>
                  <a:schemeClr val="bg1"/>
                </a:solidFill>
              </a:rPr>
            </a:br>
            <a:r>
              <a:rPr lang="th-TH" sz="2800" b="1" dirty="0">
                <a:solidFill>
                  <a:schemeClr val="bg1"/>
                </a:solidFill>
              </a:rPr>
              <a:t/>
            </a:r>
            <a:br>
              <a:rPr lang="th-TH" sz="2800" b="1" dirty="0">
                <a:solidFill>
                  <a:schemeClr val="bg1"/>
                </a:solidFill>
              </a:rPr>
            </a:br>
            <a:r>
              <a:rPr lang="en-US" sz="2800" b="1" dirty="0">
                <a:solidFill>
                  <a:schemeClr val="bg1"/>
                </a:solidFill>
              </a:rPr>
              <a:t/>
            </a:r>
            <a:br>
              <a:rPr lang="en-US" sz="2800" b="1" dirty="0">
                <a:solidFill>
                  <a:schemeClr val="bg1"/>
                </a:solidFill>
              </a:rPr>
            </a:br>
            <a:endParaRPr lang="th-TH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609600" y="1066800"/>
            <a:ext cx="7772400" cy="426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UPC" pitchFamily="18" charset="-34"/>
                <a:ea typeface="Arial" pitchFamily="34" charset="0"/>
              </a:rPr>
              <a:t>สภาพแวดล้อม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039" name="AutoShape 15"/>
          <p:cNvCxnSpPr>
            <a:cxnSpLocks noChangeShapeType="1"/>
          </p:cNvCxnSpPr>
          <p:nvPr/>
        </p:nvCxnSpPr>
        <p:spPr bwMode="auto">
          <a:xfrm>
            <a:off x="3124200" y="2208212"/>
            <a:ext cx="60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041" name="AutoShape 17"/>
          <p:cNvCxnSpPr>
            <a:cxnSpLocks noChangeShapeType="1"/>
          </p:cNvCxnSpPr>
          <p:nvPr/>
        </p:nvCxnSpPr>
        <p:spPr bwMode="auto">
          <a:xfrm>
            <a:off x="2286000" y="3429000"/>
            <a:ext cx="441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43" name="AutoShape 19"/>
          <p:cNvCxnSpPr>
            <a:cxnSpLocks noChangeShapeType="1"/>
          </p:cNvCxnSpPr>
          <p:nvPr/>
        </p:nvCxnSpPr>
        <p:spPr bwMode="auto">
          <a:xfrm rot="5400000">
            <a:off x="6203156" y="2940844"/>
            <a:ext cx="1004888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44" name="AutoShape 20"/>
          <p:cNvCxnSpPr>
            <a:cxnSpLocks noChangeShapeType="1"/>
          </p:cNvCxnSpPr>
          <p:nvPr/>
        </p:nvCxnSpPr>
        <p:spPr bwMode="auto">
          <a:xfrm rot="5400000" flipH="1" flipV="1">
            <a:off x="1787525" y="2936875"/>
            <a:ext cx="99695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30" name="TextBox 29"/>
          <p:cNvSpPr txBox="1"/>
          <p:nvPr/>
        </p:nvSpPr>
        <p:spPr>
          <a:xfrm>
            <a:off x="3276600" y="190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กระบวนการ</a:t>
            </a:r>
            <a:endParaRPr lang="en-US" sz="28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410200" y="190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ผลผลิต</a:t>
            </a:r>
            <a:endParaRPr lang="en-US" sz="28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1219200" y="190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ปัจจัยนำเข้า</a:t>
            </a:r>
            <a:endParaRPr lang="en-US" sz="28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276600" y="298198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ผลย้อนกลับ</a:t>
            </a:r>
            <a:endParaRPr lang="en-US" sz="2800" b="1" dirty="0"/>
          </a:p>
        </p:txBody>
      </p:sp>
      <p:cxnSp>
        <p:nvCxnSpPr>
          <p:cNvPr id="41" name="AutoShape 15"/>
          <p:cNvCxnSpPr>
            <a:cxnSpLocks noChangeShapeType="1"/>
          </p:cNvCxnSpPr>
          <p:nvPr/>
        </p:nvCxnSpPr>
        <p:spPr bwMode="auto">
          <a:xfrm>
            <a:off x="5410200" y="2208212"/>
            <a:ext cx="60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42" name="TextBox 41"/>
          <p:cNvSpPr txBox="1"/>
          <p:nvPr/>
        </p:nvSpPr>
        <p:spPr>
          <a:xfrm>
            <a:off x="5943600" y="465838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แบบ </a:t>
            </a:r>
            <a:r>
              <a:rPr lang="en-US" sz="2800" b="1" dirty="0" smtClean="0"/>
              <a:t>1</a:t>
            </a:r>
            <a:endParaRPr lang="en-US" sz="2800" b="1" dirty="0"/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609600" y="1066800"/>
            <a:ext cx="7772400" cy="426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UPC" pitchFamily="18" charset="-34"/>
                <a:ea typeface="Arial" pitchFamily="34" charset="0"/>
              </a:rPr>
              <a:t>สภาพแวดล้อม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039" name="AutoShape 15"/>
          <p:cNvCxnSpPr>
            <a:cxnSpLocks noChangeShapeType="1"/>
          </p:cNvCxnSpPr>
          <p:nvPr/>
        </p:nvCxnSpPr>
        <p:spPr bwMode="auto">
          <a:xfrm>
            <a:off x="2590800" y="2208212"/>
            <a:ext cx="60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041" name="AutoShape 17"/>
          <p:cNvCxnSpPr>
            <a:cxnSpLocks noChangeShapeType="1"/>
          </p:cNvCxnSpPr>
          <p:nvPr/>
        </p:nvCxnSpPr>
        <p:spPr bwMode="auto">
          <a:xfrm>
            <a:off x="2286000" y="3429000"/>
            <a:ext cx="53340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43" name="AutoShape 19"/>
          <p:cNvCxnSpPr>
            <a:cxnSpLocks noChangeShapeType="1"/>
          </p:cNvCxnSpPr>
          <p:nvPr/>
        </p:nvCxnSpPr>
        <p:spPr bwMode="auto">
          <a:xfrm rot="5400000">
            <a:off x="7118350" y="2940844"/>
            <a:ext cx="1004888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44" name="AutoShape 20"/>
          <p:cNvCxnSpPr>
            <a:cxnSpLocks noChangeShapeType="1"/>
          </p:cNvCxnSpPr>
          <p:nvPr/>
        </p:nvCxnSpPr>
        <p:spPr bwMode="auto">
          <a:xfrm rot="5400000" flipH="1" flipV="1">
            <a:off x="1787525" y="2936875"/>
            <a:ext cx="99695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30" name="TextBox 29"/>
          <p:cNvSpPr txBox="1"/>
          <p:nvPr/>
        </p:nvSpPr>
        <p:spPr>
          <a:xfrm>
            <a:off x="2895600" y="190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กระบวนการ</a:t>
            </a:r>
            <a:endParaRPr lang="en-US" sz="28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4800600" y="190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ผลผลิต</a:t>
            </a:r>
            <a:endParaRPr lang="en-US" sz="28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609600" y="190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ปัจจัยนำเข้า</a:t>
            </a:r>
            <a:endParaRPr lang="en-US" sz="28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276600" y="298198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ผลย้อนกลับ</a:t>
            </a:r>
            <a:endParaRPr lang="en-US" sz="2800" b="1" dirty="0"/>
          </a:p>
        </p:txBody>
      </p:sp>
      <p:cxnSp>
        <p:nvCxnSpPr>
          <p:cNvPr id="41" name="AutoShape 15"/>
          <p:cNvCxnSpPr>
            <a:cxnSpLocks noChangeShapeType="1"/>
          </p:cNvCxnSpPr>
          <p:nvPr/>
        </p:nvCxnSpPr>
        <p:spPr bwMode="auto">
          <a:xfrm>
            <a:off x="4876800" y="2208212"/>
            <a:ext cx="60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42" name="TextBox 41"/>
          <p:cNvSpPr txBox="1"/>
          <p:nvPr/>
        </p:nvSpPr>
        <p:spPr>
          <a:xfrm>
            <a:off x="5943600" y="465838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แบบ </a:t>
            </a:r>
            <a:r>
              <a:rPr lang="en-US" sz="2800" b="1" dirty="0" smtClean="0"/>
              <a:t>2</a:t>
            </a:r>
            <a:endParaRPr lang="en-US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77000" y="190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ผลลัพธ์</a:t>
            </a:r>
            <a:endParaRPr lang="en-US" sz="2800" b="1" dirty="0"/>
          </a:p>
        </p:txBody>
      </p:sp>
      <p:cxnSp>
        <p:nvCxnSpPr>
          <p:cNvPr id="16" name="AutoShape 15"/>
          <p:cNvCxnSpPr>
            <a:cxnSpLocks noChangeShapeType="1"/>
          </p:cNvCxnSpPr>
          <p:nvPr/>
        </p:nvCxnSpPr>
        <p:spPr bwMode="auto">
          <a:xfrm>
            <a:off x="6477000" y="2208212"/>
            <a:ext cx="60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7" name="AutoShape 19"/>
          <p:cNvCxnSpPr>
            <a:cxnSpLocks noChangeShapeType="1"/>
          </p:cNvCxnSpPr>
          <p:nvPr/>
        </p:nvCxnSpPr>
        <p:spPr bwMode="auto">
          <a:xfrm rot="5400000">
            <a:off x="5518150" y="2940050"/>
            <a:ext cx="1004888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sp>
        <p:nvSpPr>
          <p:cNvPr id="19" name="TextBox 18"/>
          <p:cNvSpPr txBox="1"/>
          <p:nvPr/>
        </p:nvSpPr>
        <p:spPr>
          <a:xfrm>
            <a:off x="5638800" y="13716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มุ่งผลสัมฤทธิ์</a:t>
            </a:r>
            <a:endParaRPr lang="en-US" sz="2800" b="1" dirty="0"/>
          </a:p>
        </p:txBody>
      </p:sp>
      <p:cxnSp>
        <p:nvCxnSpPr>
          <p:cNvPr id="22" name="AutoShape 20"/>
          <p:cNvCxnSpPr>
            <a:cxnSpLocks noChangeShapeType="1"/>
          </p:cNvCxnSpPr>
          <p:nvPr/>
        </p:nvCxnSpPr>
        <p:spPr bwMode="auto">
          <a:xfrm rot="16200000" flipH="1">
            <a:off x="5718969" y="1596231"/>
            <a:ext cx="450056" cy="79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4" name="AutoShape 20"/>
          <p:cNvCxnSpPr>
            <a:cxnSpLocks noChangeShapeType="1"/>
          </p:cNvCxnSpPr>
          <p:nvPr/>
        </p:nvCxnSpPr>
        <p:spPr bwMode="auto">
          <a:xfrm rot="16200000" flipH="1">
            <a:off x="7623969" y="1596231"/>
            <a:ext cx="450056" cy="79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5" name="AutoShape 17"/>
          <p:cNvCxnSpPr>
            <a:cxnSpLocks noChangeShapeType="1"/>
          </p:cNvCxnSpPr>
          <p:nvPr/>
        </p:nvCxnSpPr>
        <p:spPr bwMode="auto">
          <a:xfrm>
            <a:off x="5943600" y="1371600"/>
            <a:ext cx="19050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28600" y="1376362"/>
            <a:ext cx="1752600" cy="52863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 dirty="0" smtClean="0">
                <a:solidFill>
                  <a:srgbClr val="000066"/>
                </a:solidFill>
              </a:rPr>
              <a:t>ปัจจัยนำเข้า</a:t>
            </a:r>
            <a:endParaRPr lang="th-TH" sz="2800" b="1" dirty="0">
              <a:solidFill>
                <a:srgbClr val="000066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362200" y="1376362"/>
            <a:ext cx="1905000" cy="528638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 dirty="0">
                <a:solidFill>
                  <a:srgbClr val="000066"/>
                </a:solidFill>
              </a:rPr>
              <a:t>กระบวนการ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648200" y="1376362"/>
            <a:ext cx="1828800" cy="52863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>
                <a:solidFill>
                  <a:srgbClr val="000066"/>
                </a:solidFill>
              </a:rPr>
              <a:t>ผลผลิต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6934200" y="1379537"/>
            <a:ext cx="1828800" cy="52387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>
                <a:solidFill>
                  <a:srgbClr val="000066"/>
                </a:solidFill>
              </a:rPr>
              <a:t>ผลลัพธ์</a:t>
            </a: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28600" y="1905000"/>
            <a:ext cx="1752600" cy="2677656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rgbClr val="000066"/>
                </a:solidFill>
              </a:rPr>
              <a:t>- </a:t>
            </a:r>
            <a:r>
              <a:rPr lang="th-TH" sz="2400" b="1" dirty="0" smtClean="0">
                <a:solidFill>
                  <a:srgbClr val="000066"/>
                </a:solidFill>
              </a:rPr>
              <a:t>ผู้นิเทศ</a:t>
            </a:r>
            <a:endParaRPr lang="en-US" sz="2400" b="1" dirty="0" smtClean="0">
              <a:solidFill>
                <a:srgbClr val="000066"/>
              </a:solidFill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 dirty="0" smtClean="0">
                <a:solidFill>
                  <a:srgbClr val="000066"/>
                </a:solidFill>
              </a:rPr>
              <a:t> ผู้บริหาร 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 dirty="0" smtClean="0">
                <a:solidFill>
                  <a:srgbClr val="000066"/>
                </a:solidFill>
              </a:rPr>
              <a:t> ครู </a:t>
            </a:r>
            <a:r>
              <a:rPr lang="th-TH" sz="2400" b="1" dirty="0" err="1" smtClean="0">
                <a:solidFill>
                  <a:srgbClr val="000066"/>
                </a:solidFill>
              </a:rPr>
              <a:t>กศน</a:t>
            </a:r>
            <a:r>
              <a:rPr lang="en-US" sz="2400" b="1" dirty="0" smtClean="0">
                <a:solidFill>
                  <a:srgbClr val="000066"/>
                </a:solidFill>
              </a:rPr>
              <a:t>.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 dirty="0" smtClean="0">
                <a:solidFill>
                  <a:srgbClr val="000066"/>
                </a:solidFill>
              </a:rPr>
              <a:t> สื่อนิเทศ 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 dirty="0" smtClean="0">
                <a:solidFill>
                  <a:srgbClr val="000066"/>
                </a:solidFill>
              </a:rPr>
              <a:t>ฯลฯ</a:t>
            </a:r>
            <a:endParaRPr lang="th-TH" sz="2400" b="1" dirty="0">
              <a:solidFill>
                <a:srgbClr val="000066"/>
              </a:solidFill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362200" y="1905000"/>
            <a:ext cx="1905000" cy="1754326"/>
          </a:xfrm>
          <a:prstGeom prst="rect">
            <a:avLst/>
          </a:prstGeom>
          <a:solidFill>
            <a:srgbClr val="FFC0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 dirty="0" smtClean="0">
                <a:solidFill>
                  <a:srgbClr val="000066"/>
                </a:solidFill>
              </a:rPr>
              <a:t> รูปแบบ</a:t>
            </a:r>
            <a:br>
              <a:rPr lang="th-TH" sz="2400" b="1" dirty="0" smtClean="0">
                <a:solidFill>
                  <a:srgbClr val="000066"/>
                </a:solidFill>
              </a:rPr>
            </a:br>
            <a:r>
              <a:rPr lang="th-TH" sz="2400" b="1" dirty="0" smtClean="0">
                <a:solidFill>
                  <a:srgbClr val="000066"/>
                </a:solidFill>
              </a:rPr>
              <a:t>  การนิเทศ</a:t>
            </a:r>
            <a:endParaRPr lang="en-US" sz="2400" b="1" dirty="0" smtClean="0">
              <a:solidFill>
                <a:srgbClr val="000066"/>
              </a:solidFill>
            </a:endParaRPr>
          </a:p>
          <a:p>
            <a:pPr>
              <a:spcBef>
                <a:spcPct val="50000"/>
              </a:spcBef>
            </a:pPr>
            <a:r>
              <a:rPr lang="th-TH" sz="2400" b="1" dirty="0" smtClean="0">
                <a:solidFill>
                  <a:srgbClr val="000066"/>
                </a:solidFill>
              </a:rPr>
              <a:t>- เทคนิค</a:t>
            </a:r>
            <a:br>
              <a:rPr lang="th-TH" sz="2400" b="1" dirty="0" smtClean="0">
                <a:solidFill>
                  <a:srgbClr val="000066"/>
                </a:solidFill>
              </a:rPr>
            </a:br>
            <a:r>
              <a:rPr lang="th-TH" sz="2400" b="1" dirty="0" smtClean="0">
                <a:solidFill>
                  <a:srgbClr val="000066"/>
                </a:solidFill>
              </a:rPr>
              <a:t>  การนิเทศ</a:t>
            </a:r>
            <a:r>
              <a:rPr lang="en-US" sz="2400" b="1" dirty="0" smtClean="0">
                <a:solidFill>
                  <a:srgbClr val="000066"/>
                </a:solidFill>
              </a:rPr>
              <a:t> 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048000" y="4953000"/>
            <a:ext cx="2133600" cy="528638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 dirty="0" smtClean="0">
                <a:solidFill>
                  <a:srgbClr val="000066"/>
                </a:solidFill>
              </a:rPr>
              <a:t>ข้อมูลย้อนกลับ</a:t>
            </a:r>
            <a:endParaRPr lang="th-TH" sz="2800" b="1" dirty="0">
              <a:solidFill>
                <a:srgbClr val="000066"/>
              </a:solidFill>
            </a:endParaRPr>
          </a:p>
        </p:txBody>
      </p:sp>
      <p:cxnSp>
        <p:nvCxnSpPr>
          <p:cNvPr id="19" name="AutoShape 17"/>
          <p:cNvCxnSpPr>
            <a:cxnSpLocks noChangeShapeType="1"/>
          </p:cNvCxnSpPr>
          <p:nvPr/>
        </p:nvCxnSpPr>
        <p:spPr bwMode="auto">
          <a:xfrm>
            <a:off x="1143000" y="5637212"/>
            <a:ext cx="6781800" cy="1588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21" name="AutoShape 19"/>
          <p:cNvCxnSpPr>
            <a:cxnSpLocks noChangeShapeType="1"/>
          </p:cNvCxnSpPr>
          <p:nvPr/>
        </p:nvCxnSpPr>
        <p:spPr bwMode="auto">
          <a:xfrm rot="5400000">
            <a:off x="5219700" y="4991100"/>
            <a:ext cx="1295400" cy="1588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24" name="AutoShape 19"/>
          <p:cNvCxnSpPr>
            <a:cxnSpLocks noChangeShapeType="1"/>
          </p:cNvCxnSpPr>
          <p:nvPr/>
        </p:nvCxnSpPr>
        <p:spPr bwMode="auto">
          <a:xfrm rot="5400000">
            <a:off x="7276305" y="4990306"/>
            <a:ext cx="1295400" cy="1588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6934200" y="1905000"/>
            <a:ext cx="1828800" cy="3416320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rgbClr val="000066"/>
                </a:solidFill>
              </a:rPr>
              <a:t>-</a:t>
            </a:r>
            <a:r>
              <a:rPr lang="th-TH" sz="2400" b="1" dirty="0" smtClean="0">
                <a:solidFill>
                  <a:srgbClr val="000066"/>
                </a:solidFill>
              </a:rPr>
              <a:t> ผลสัมฤทธิ์ของผู้เรียนสูงขึ้นสูงขึ้น</a:t>
            </a:r>
            <a:endParaRPr lang="en-US" sz="2400" b="1" dirty="0" smtClean="0">
              <a:solidFill>
                <a:srgbClr val="000066"/>
              </a:solidFill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 dirty="0" smtClean="0">
                <a:solidFill>
                  <a:srgbClr val="000066"/>
                </a:solidFill>
              </a:rPr>
              <a:t> ผลการปฏิบัติงานของ ผู้เรียนดีขึ้น</a:t>
            </a:r>
            <a:endParaRPr lang="en-US" sz="2400" b="1" dirty="0" smtClean="0">
              <a:solidFill>
                <a:srgbClr val="000066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2400" dirty="0" smtClean="0">
                <a:solidFill>
                  <a:srgbClr val="000066"/>
                </a:solidFill>
              </a:rPr>
              <a:t>-</a:t>
            </a:r>
            <a:r>
              <a:rPr lang="th-TH" sz="2400" dirty="0" smtClean="0">
                <a:solidFill>
                  <a:srgbClr val="000066"/>
                </a:solidFill>
              </a:rPr>
              <a:t> </a:t>
            </a:r>
            <a:r>
              <a:rPr lang="th-TH" sz="2400" b="1" dirty="0" smtClean="0">
                <a:solidFill>
                  <a:srgbClr val="000066"/>
                </a:solidFill>
              </a:rPr>
              <a:t>พฤติกรรมของผู้เรียนเปลี่ยนแปลง</a:t>
            </a: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4648200" y="1905000"/>
            <a:ext cx="1828800" cy="2492990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 dirty="0" smtClean="0">
                <a:solidFill>
                  <a:srgbClr val="000066"/>
                </a:solidFill>
              </a:rPr>
              <a:t> พฤติกรรมการจัดการเรียนรู้ของครูเปลี่ยน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 dirty="0" smtClean="0">
                <a:solidFill>
                  <a:srgbClr val="000066"/>
                </a:solidFill>
              </a:rPr>
              <a:t> ผลการปฏิบัติงานของครูดีขึ้น  </a:t>
            </a:r>
          </a:p>
        </p:txBody>
      </p:sp>
      <p:cxnSp>
        <p:nvCxnSpPr>
          <p:cNvPr id="25" name="AutoShape 20"/>
          <p:cNvCxnSpPr>
            <a:cxnSpLocks noChangeShapeType="1"/>
          </p:cNvCxnSpPr>
          <p:nvPr/>
        </p:nvCxnSpPr>
        <p:spPr bwMode="auto">
          <a:xfrm rot="5400000" flipH="1" flipV="1">
            <a:off x="645319" y="5139531"/>
            <a:ext cx="996950" cy="1588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</p:cxnSp>
      <p:cxnSp>
        <p:nvCxnSpPr>
          <p:cNvPr id="26" name="AutoShape 17"/>
          <p:cNvCxnSpPr>
            <a:cxnSpLocks noChangeShapeType="1"/>
          </p:cNvCxnSpPr>
          <p:nvPr/>
        </p:nvCxnSpPr>
        <p:spPr bwMode="auto">
          <a:xfrm>
            <a:off x="1143000" y="1143000"/>
            <a:ext cx="3352800" cy="1588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28" name="AutoShape 19"/>
          <p:cNvCxnSpPr>
            <a:cxnSpLocks noChangeShapeType="1"/>
          </p:cNvCxnSpPr>
          <p:nvPr/>
        </p:nvCxnSpPr>
        <p:spPr bwMode="auto">
          <a:xfrm rot="5400000">
            <a:off x="4229100" y="876300"/>
            <a:ext cx="533400" cy="1588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600200" y="301624"/>
            <a:ext cx="5410200" cy="5842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3200" b="1" dirty="0" smtClean="0">
                <a:solidFill>
                  <a:srgbClr val="000066"/>
                </a:solidFill>
                <a:cs typeface="+mn-cs"/>
              </a:rPr>
              <a:t>สภาพแวดล้อมภายในและภายนอก</a:t>
            </a:r>
            <a:endParaRPr lang="th-TH" sz="3200" b="1" dirty="0">
              <a:solidFill>
                <a:srgbClr val="000066"/>
              </a:solidFill>
              <a:cs typeface="+mn-cs"/>
            </a:endParaRPr>
          </a:p>
        </p:txBody>
      </p:sp>
      <p:cxnSp>
        <p:nvCxnSpPr>
          <p:cNvPr id="30" name="AutoShape 20"/>
          <p:cNvCxnSpPr>
            <a:cxnSpLocks noChangeShapeType="1"/>
          </p:cNvCxnSpPr>
          <p:nvPr/>
        </p:nvCxnSpPr>
        <p:spPr bwMode="auto">
          <a:xfrm rot="5400000">
            <a:off x="1028700" y="1257300"/>
            <a:ext cx="228600" cy="1588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04800" y="76200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th-TH" sz="4800" b="1" dirty="0">
                <a:solidFill>
                  <a:schemeClr val="bg1"/>
                </a:solidFill>
                <a:cs typeface="+mn-cs"/>
              </a:rPr>
              <a:t>ลักษณะงานที่ปฏิบัติ</a:t>
            </a:r>
            <a:endParaRPr lang="en-US" sz="4800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3800" b="1" dirty="0" smtClean="0">
                <a:solidFill>
                  <a:srgbClr val="FFFF00"/>
                </a:solidFill>
              </a:rPr>
              <a:t>1. </a:t>
            </a:r>
            <a:r>
              <a:rPr lang="th-TH" sz="4000" b="1" dirty="0">
                <a:solidFill>
                  <a:srgbClr val="FFFF00"/>
                </a:solidFill>
              </a:rPr>
              <a:t>นิเทศการศึกษา โดยส่งเสริมให้สถานศึกษาบริหารหลักสูตรสถานศึกษา จัดกระบวนการเรียนรู้ </a:t>
            </a:r>
            <a:r>
              <a:rPr lang="en-US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FF00"/>
                </a:solidFill>
              </a:rPr>
              <a:t>มี</a:t>
            </a:r>
            <a:r>
              <a:rPr lang="th-TH" sz="4000" b="1" dirty="0">
                <a:solidFill>
                  <a:srgbClr val="FFFF00"/>
                </a:solidFill>
              </a:rPr>
              <a:t>ระบบการประกันคุณภาพภายในสถานศึกษาตามมาตรฐานการศึกษาชาติ </a:t>
            </a:r>
            <a:r>
              <a:rPr lang="en-US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FF00"/>
                </a:solidFill>
              </a:rPr>
              <a:t>พัฒนาการวัดและประเมินผล</a:t>
            </a:r>
            <a:r>
              <a:rPr lang="en-US" sz="4000" b="1" dirty="0" smtClean="0">
                <a:solidFill>
                  <a:srgbClr val="FFFF00"/>
                </a:solidFill>
              </a:rPr>
              <a:t>   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>
                <a:solidFill>
                  <a:srgbClr val="FFFF00"/>
                </a:solidFill>
              </a:rPr>
              <a:t>การพัฒนาสื่อ นวัตกรรม และเทคโนโลยีทางการศึกษาได้อย่างมีคุณภาพ</a:t>
            </a:r>
            <a:r>
              <a:rPr lang="en-US" sz="4000" b="1" dirty="0">
                <a:solidFill>
                  <a:schemeClr val="bg1"/>
                </a:solidFill>
              </a:rPr>
              <a:t/>
            </a:r>
            <a:br>
              <a:rPr lang="en-US" sz="4000" b="1" dirty="0">
                <a:solidFill>
                  <a:schemeClr val="bg1"/>
                </a:solidFill>
              </a:rPr>
            </a:b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152400" y="838200"/>
            <a:ext cx="8229600" cy="4495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UPC" pitchFamily="18" charset="-34"/>
                <a:ea typeface="Arial" pitchFamily="34" charset="0"/>
              </a:rPr>
              <a:t>สภาพแวดล้อม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039" name="AutoShape 15"/>
          <p:cNvCxnSpPr>
            <a:cxnSpLocks noChangeShapeType="1"/>
          </p:cNvCxnSpPr>
          <p:nvPr/>
        </p:nvCxnSpPr>
        <p:spPr bwMode="auto">
          <a:xfrm>
            <a:off x="2590800" y="2208212"/>
            <a:ext cx="60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041" name="AutoShape 17"/>
          <p:cNvCxnSpPr>
            <a:cxnSpLocks noChangeShapeType="1"/>
          </p:cNvCxnSpPr>
          <p:nvPr/>
        </p:nvCxnSpPr>
        <p:spPr bwMode="auto">
          <a:xfrm>
            <a:off x="2286000" y="3429000"/>
            <a:ext cx="53340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43" name="AutoShape 19"/>
          <p:cNvCxnSpPr>
            <a:cxnSpLocks noChangeShapeType="1"/>
          </p:cNvCxnSpPr>
          <p:nvPr/>
        </p:nvCxnSpPr>
        <p:spPr bwMode="auto">
          <a:xfrm rot="5400000">
            <a:off x="7118350" y="2940844"/>
            <a:ext cx="1004888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44" name="AutoShape 20"/>
          <p:cNvCxnSpPr>
            <a:cxnSpLocks noChangeShapeType="1"/>
          </p:cNvCxnSpPr>
          <p:nvPr/>
        </p:nvCxnSpPr>
        <p:spPr bwMode="auto">
          <a:xfrm rot="5400000" flipH="1" flipV="1">
            <a:off x="1787525" y="2936875"/>
            <a:ext cx="99695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30" name="TextBox 29"/>
          <p:cNvSpPr txBox="1"/>
          <p:nvPr/>
        </p:nvSpPr>
        <p:spPr>
          <a:xfrm>
            <a:off x="2895600" y="190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กระบวนการ</a:t>
            </a:r>
            <a:endParaRPr lang="en-US" sz="28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4800600" y="190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ผลผลิต</a:t>
            </a:r>
            <a:endParaRPr lang="en-US" sz="28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609600" y="190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ปัจจัยนำเข้า</a:t>
            </a:r>
            <a:endParaRPr lang="en-US" sz="28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276600" y="298198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ผลย้อนกลับ</a:t>
            </a:r>
            <a:endParaRPr lang="en-US" sz="2800" b="1" dirty="0"/>
          </a:p>
        </p:txBody>
      </p:sp>
      <p:cxnSp>
        <p:nvCxnSpPr>
          <p:cNvPr id="41" name="AutoShape 15"/>
          <p:cNvCxnSpPr>
            <a:cxnSpLocks noChangeShapeType="1"/>
          </p:cNvCxnSpPr>
          <p:nvPr/>
        </p:nvCxnSpPr>
        <p:spPr bwMode="auto">
          <a:xfrm>
            <a:off x="4876800" y="2208212"/>
            <a:ext cx="60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42" name="TextBox 41"/>
          <p:cNvSpPr txBox="1"/>
          <p:nvPr/>
        </p:nvSpPr>
        <p:spPr>
          <a:xfrm>
            <a:off x="5943600" y="465838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แบบ </a:t>
            </a:r>
            <a:r>
              <a:rPr lang="en-US" sz="2800" b="1" dirty="0" smtClean="0"/>
              <a:t>3</a:t>
            </a:r>
            <a:endParaRPr lang="en-US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77000" y="1905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ผลลัพธ์</a:t>
            </a:r>
            <a:endParaRPr lang="en-US" sz="2800" b="1" dirty="0"/>
          </a:p>
        </p:txBody>
      </p:sp>
      <p:cxnSp>
        <p:nvCxnSpPr>
          <p:cNvPr id="16" name="AutoShape 15"/>
          <p:cNvCxnSpPr>
            <a:cxnSpLocks noChangeShapeType="1"/>
          </p:cNvCxnSpPr>
          <p:nvPr/>
        </p:nvCxnSpPr>
        <p:spPr bwMode="auto">
          <a:xfrm>
            <a:off x="6477000" y="2208212"/>
            <a:ext cx="60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7" name="AutoShape 19"/>
          <p:cNvCxnSpPr>
            <a:cxnSpLocks noChangeShapeType="1"/>
          </p:cNvCxnSpPr>
          <p:nvPr/>
        </p:nvCxnSpPr>
        <p:spPr bwMode="auto">
          <a:xfrm rot="5400000">
            <a:off x="5518150" y="2940050"/>
            <a:ext cx="1004888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sp>
        <p:nvSpPr>
          <p:cNvPr id="19" name="TextBox 18"/>
          <p:cNvSpPr txBox="1"/>
          <p:nvPr/>
        </p:nvSpPr>
        <p:spPr>
          <a:xfrm>
            <a:off x="5638800" y="13716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มุ่งผลสัมฤทธิ์</a:t>
            </a:r>
            <a:endParaRPr lang="en-US" sz="2800" b="1" dirty="0"/>
          </a:p>
        </p:txBody>
      </p:sp>
      <p:cxnSp>
        <p:nvCxnSpPr>
          <p:cNvPr id="22" name="AutoShape 20"/>
          <p:cNvCxnSpPr>
            <a:cxnSpLocks noChangeShapeType="1"/>
          </p:cNvCxnSpPr>
          <p:nvPr/>
        </p:nvCxnSpPr>
        <p:spPr bwMode="auto">
          <a:xfrm rot="16200000" flipH="1">
            <a:off x="5718969" y="1596231"/>
            <a:ext cx="450056" cy="79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4" name="AutoShape 20"/>
          <p:cNvCxnSpPr>
            <a:cxnSpLocks noChangeShapeType="1"/>
          </p:cNvCxnSpPr>
          <p:nvPr/>
        </p:nvCxnSpPr>
        <p:spPr bwMode="auto">
          <a:xfrm rot="16200000" flipH="1">
            <a:off x="7623969" y="1596231"/>
            <a:ext cx="450056" cy="79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5" name="AutoShape 17"/>
          <p:cNvCxnSpPr>
            <a:cxnSpLocks noChangeShapeType="1"/>
          </p:cNvCxnSpPr>
          <p:nvPr/>
        </p:nvCxnSpPr>
        <p:spPr bwMode="auto">
          <a:xfrm>
            <a:off x="5943600" y="1371600"/>
            <a:ext cx="19050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sp>
        <p:nvSpPr>
          <p:cNvPr id="23" name="TextBox 22"/>
          <p:cNvSpPr txBox="1"/>
          <p:nvPr/>
        </p:nvSpPr>
        <p:spPr>
          <a:xfrm>
            <a:off x="533400" y="138178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เตรียมความพร้อม</a:t>
            </a:r>
            <a:endParaRPr lang="en-US" sz="2800" b="1" dirty="0"/>
          </a:p>
        </p:txBody>
      </p:sp>
      <p:cxnSp>
        <p:nvCxnSpPr>
          <p:cNvPr id="26" name="AutoShape 20"/>
          <p:cNvCxnSpPr>
            <a:cxnSpLocks noChangeShapeType="1"/>
          </p:cNvCxnSpPr>
          <p:nvPr/>
        </p:nvCxnSpPr>
        <p:spPr bwMode="auto">
          <a:xfrm rot="16200000" flipH="1">
            <a:off x="647700" y="1866900"/>
            <a:ext cx="457200" cy="2286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81000" y="2057400"/>
            <a:ext cx="8458200" cy="2743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th-TH" sz="3600" b="1" dirty="0" smtClean="0">
              <a:solidFill>
                <a:srgbClr val="FFFF00"/>
              </a:solidFill>
            </a:endParaRPr>
          </a:p>
          <a:p>
            <a:endParaRPr lang="th-TH" sz="3600" b="1" dirty="0">
              <a:solidFill>
                <a:srgbClr val="FFFF00"/>
              </a:solidFill>
            </a:endParaRPr>
          </a:p>
          <a:p>
            <a:endParaRPr lang="th-TH" sz="3600" b="1" dirty="0" smtClean="0">
              <a:solidFill>
                <a:srgbClr val="FFFF00"/>
              </a:solidFill>
            </a:endParaRPr>
          </a:p>
          <a:p>
            <a:endParaRPr lang="th-TH" sz="3600" b="1" dirty="0" smtClean="0">
              <a:solidFill>
                <a:srgbClr val="FFFF00"/>
              </a:solidFill>
            </a:endParaRPr>
          </a:p>
          <a:p>
            <a:endParaRPr lang="th-TH" sz="3600" b="1" dirty="0" smtClean="0">
              <a:solidFill>
                <a:srgbClr val="FFFF00"/>
              </a:solidFill>
            </a:endParaRPr>
          </a:p>
          <a:p>
            <a:endParaRPr lang="th-TH" sz="3600" b="1" dirty="0" smtClean="0">
              <a:solidFill>
                <a:srgbClr val="FFFF00"/>
              </a:solidFill>
            </a:endParaRPr>
          </a:p>
          <a:p>
            <a:r>
              <a:rPr lang="th-TH" sz="3600" b="1" dirty="0" smtClean="0">
                <a:solidFill>
                  <a:schemeClr val="bg1"/>
                </a:solidFill>
              </a:rPr>
              <a:t>การนิเทศเชิงกล</a:t>
            </a:r>
            <a:r>
              <a:rPr lang="th-TH" sz="3600" b="1" dirty="0" smtClean="0">
                <a:solidFill>
                  <a:schemeClr val="bg1"/>
                </a:solidFill>
              </a:rPr>
              <a:t>ยุทธ์</a:t>
            </a:r>
            <a:r>
              <a:rPr lang="en-US" sz="3600" b="1" dirty="0" smtClean="0">
                <a:solidFill>
                  <a:srgbClr val="FFFF00"/>
                </a:solidFill>
              </a:rPr>
              <a:t/>
            </a:r>
            <a:br>
              <a:rPr lang="en-US" sz="3600" b="1" dirty="0" smtClean="0">
                <a:solidFill>
                  <a:srgbClr val="FFFF00"/>
                </a:solidFill>
              </a:rPr>
            </a:br>
            <a:r>
              <a:rPr lang="en-US" sz="3600" b="1" dirty="0" smtClean="0">
                <a:solidFill>
                  <a:srgbClr val="FFFF00"/>
                </a:solidFill>
              </a:rPr>
              <a:t/>
            </a:r>
            <a:br>
              <a:rPr lang="en-US" sz="3600" b="1" dirty="0" smtClean="0">
                <a:solidFill>
                  <a:srgbClr val="FFFF00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>     </a:t>
            </a:r>
            <a:r>
              <a:rPr lang="en-US" sz="3600" b="1" dirty="0" smtClean="0">
                <a:solidFill>
                  <a:srgbClr val="FFFF00"/>
                </a:solidFill>
              </a:rPr>
              <a:t>1) </a:t>
            </a:r>
            <a:r>
              <a:rPr lang="th-TH" sz="3600" b="1" dirty="0" smtClean="0">
                <a:solidFill>
                  <a:srgbClr val="FFFF00"/>
                </a:solidFill>
              </a:rPr>
              <a:t>การวิเคราะห์เชิงกลยุทธ์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</a:rPr>
              <a:t>    2) </a:t>
            </a:r>
            <a:r>
              <a:rPr lang="th-TH" sz="3600" b="1" dirty="0" smtClean="0">
                <a:solidFill>
                  <a:srgbClr val="FFFF00"/>
                </a:solidFill>
              </a:rPr>
              <a:t>การวางแผนกลยุทธ์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</a:rPr>
              <a:t>    3) </a:t>
            </a:r>
            <a:r>
              <a:rPr lang="th-TH" sz="3600" b="1" dirty="0" smtClean="0">
                <a:solidFill>
                  <a:srgbClr val="FFFF00"/>
                </a:solidFill>
              </a:rPr>
              <a:t>การนำกลยุทธ์ไปปฏิบัติ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</a:rPr>
              <a:t>    4) </a:t>
            </a:r>
            <a:r>
              <a:rPr lang="th-TH" sz="3600" b="1" dirty="0" smtClean="0">
                <a:solidFill>
                  <a:srgbClr val="FFFF00"/>
                </a:solidFill>
              </a:rPr>
              <a:t>การควบคุมและประเมินผลกลยุทธ์  </a:t>
            </a:r>
            <a:r>
              <a:rPr lang="th-TH" sz="3600" dirty="0" smtClean="0">
                <a:solidFill>
                  <a:srgbClr val="FFFF00"/>
                </a:solidFill>
              </a:rPr>
              <a:t/>
            </a:r>
            <a:br>
              <a:rPr lang="th-TH" sz="3600" dirty="0" smtClean="0">
                <a:solidFill>
                  <a:srgbClr val="FFFF00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endParaRPr lang="en-US" sz="3600" b="1" dirty="0">
              <a:solidFill>
                <a:srgbClr val="FFFF00"/>
              </a:solidFill>
            </a:endParaRPr>
          </a:p>
          <a:p>
            <a:r>
              <a:rPr lang="th-TH" sz="3600" b="1" dirty="0">
                <a:solidFill>
                  <a:srgbClr val="FFFF00"/>
                </a:solidFill>
              </a:rPr>
              <a:t/>
            </a:r>
            <a:br>
              <a:rPr lang="th-TH" sz="3600" b="1" dirty="0">
                <a:solidFill>
                  <a:srgbClr val="FFFF00"/>
                </a:solidFill>
              </a:rPr>
            </a:br>
            <a:r>
              <a:rPr lang="th-TH" sz="3600" b="1" dirty="0">
                <a:solidFill>
                  <a:srgbClr val="FFFF00"/>
                </a:solidFill>
              </a:rPr>
              <a:t/>
            </a:r>
            <a:br>
              <a:rPr lang="th-TH" sz="3600" b="1" dirty="0">
                <a:solidFill>
                  <a:srgbClr val="FFFF00"/>
                </a:solidFill>
              </a:rPr>
            </a:br>
            <a:r>
              <a:rPr lang="en-US" sz="3600" b="1" dirty="0">
                <a:solidFill>
                  <a:srgbClr val="FFFF00"/>
                </a:solidFill>
              </a:rPr>
              <a:t/>
            </a:r>
            <a:br>
              <a:rPr lang="en-US" sz="3600" b="1" dirty="0">
                <a:solidFill>
                  <a:srgbClr val="FFFF00"/>
                </a:solidFill>
              </a:rPr>
            </a:br>
            <a:endParaRPr lang="th-TH" sz="3600" b="1" dirty="0" smtClean="0">
              <a:solidFill>
                <a:srgbClr val="FFFF00"/>
              </a:solidFill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381000" y="533400"/>
            <a:ext cx="8305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sz="4400" b="1" dirty="0" smtClean="0">
              <a:solidFill>
                <a:srgbClr val="FFFF00"/>
              </a:solidFill>
            </a:endParaRPr>
          </a:p>
          <a:p>
            <a:pPr algn="ctr"/>
            <a:r>
              <a:rPr lang="th-TH" sz="4400" b="1" dirty="0">
                <a:solidFill>
                  <a:srgbClr val="FFFF00"/>
                </a:solidFill>
              </a:rPr>
              <a:t>รูปแบบการนิเทศการศึกษาที่ทันสมัย</a:t>
            </a:r>
            <a:r>
              <a:rPr lang="en-US" sz="4400" b="1" dirty="0">
                <a:solidFill>
                  <a:srgbClr val="FFFF00"/>
                </a:solidFill>
              </a:rPr>
              <a:t/>
            </a:r>
            <a:br>
              <a:rPr lang="en-US" sz="4400" b="1" dirty="0">
                <a:solidFill>
                  <a:srgbClr val="FFFF00"/>
                </a:solidFill>
              </a:rPr>
            </a:br>
            <a:r>
              <a:rPr lang="th-TH" sz="4400" b="1" dirty="0">
                <a:solidFill>
                  <a:srgbClr val="FFFF00"/>
                </a:solidFill>
              </a:rPr>
              <a:t> </a:t>
            </a:r>
            <a:r>
              <a:rPr lang="en-US" sz="4400" b="1" dirty="0" smtClean="0">
                <a:solidFill>
                  <a:srgbClr val="FFFF00"/>
                </a:solidFill>
              </a:rPr>
              <a:t>    </a:t>
            </a:r>
            <a:r>
              <a:rPr lang="th-TH" sz="4400" b="1" dirty="0" smtClean="0">
                <a:solidFill>
                  <a:srgbClr val="FFFF00"/>
                </a:solidFill>
              </a:rPr>
              <a:t>  </a:t>
            </a:r>
            <a:r>
              <a:rPr lang="en-US" sz="4400" b="1" dirty="0">
                <a:solidFill>
                  <a:srgbClr val="FFFF00"/>
                </a:solidFill>
              </a:rPr>
              <a:t/>
            </a:r>
            <a:br>
              <a:rPr lang="en-US" sz="4400" b="1" dirty="0">
                <a:solidFill>
                  <a:srgbClr val="FFFF00"/>
                </a:solidFill>
              </a:rPr>
            </a:br>
            <a:endParaRPr lang="th-TH" sz="4400" b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609600" y="1066800"/>
            <a:ext cx="7772400" cy="426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UPC" pitchFamily="18" charset="-34"/>
                <a:ea typeface="Arial" pitchFamily="34" charset="0"/>
              </a:rPr>
              <a:t>สภาพแวดล้อม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039" name="AutoShape 15"/>
          <p:cNvCxnSpPr>
            <a:cxnSpLocks noChangeShapeType="1"/>
          </p:cNvCxnSpPr>
          <p:nvPr/>
        </p:nvCxnSpPr>
        <p:spPr bwMode="auto">
          <a:xfrm>
            <a:off x="2362200" y="2208212"/>
            <a:ext cx="60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041" name="AutoShape 17"/>
          <p:cNvCxnSpPr>
            <a:cxnSpLocks noChangeShapeType="1"/>
          </p:cNvCxnSpPr>
          <p:nvPr/>
        </p:nvCxnSpPr>
        <p:spPr bwMode="auto">
          <a:xfrm>
            <a:off x="1524000" y="3429000"/>
            <a:ext cx="60960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43" name="AutoShape 19"/>
          <p:cNvCxnSpPr>
            <a:cxnSpLocks noChangeShapeType="1"/>
          </p:cNvCxnSpPr>
          <p:nvPr/>
        </p:nvCxnSpPr>
        <p:spPr bwMode="auto">
          <a:xfrm rot="5400000">
            <a:off x="7460059" y="3284141"/>
            <a:ext cx="319882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44" name="AutoShape 20"/>
          <p:cNvCxnSpPr>
            <a:cxnSpLocks noChangeShapeType="1"/>
          </p:cNvCxnSpPr>
          <p:nvPr/>
        </p:nvCxnSpPr>
        <p:spPr bwMode="auto">
          <a:xfrm rot="5400000" flipH="1" flipV="1">
            <a:off x="1216819" y="3120231"/>
            <a:ext cx="61595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30" name="TextBox 29"/>
          <p:cNvSpPr txBox="1"/>
          <p:nvPr/>
        </p:nvSpPr>
        <p:spPr>
          <a:xfrm>
            <a:off x="2590800" y="1905000"/>
            <a:ext cx="2362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การวางแผน</a:t>
            </a:r>
            <a:br>
              <a:rPr lang="th-TH" sz="2800" b="1" dirty="0" smtClean="0"/>
            </a:br>
            <a:r>
              <a:rPr lang="th-TH" sz="2800" b="1" dirty="0" smtClean="0"/>
              <a:t>กลยุทธ์</a:t>
            </a:r>
            <a:endParaRPr lang="en-US" sz="28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4572000" y="1524000"/>
            <a:ext cx="2362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การนำ</a:t>
            </a:r>
            <a:br>
              <a:rPr lang="th-TH" sz="2800" b="1" dirty="0" smtClean="0"/>
            </a:br>
            <a:r>
              <a:rPr lang="th-TH" sz="2800" b="1" dirty="0" smtClean="0"/>
              <a:t>กลยุทธ์</a:t>
            </a:r>
            <a:br>
              <a:rPr lang="th-TH" sz="2800" b="1" dirty="0" smtClean="0"/>
            </a:br>
            <a:r>
              <a:rPr lang="th-TH" sz="2800" b="1" dirty="0" smtClean="0"/>
              <a:t>ไปปฏิบัติ</a:t>
            </a:r>
            <a:endParaRPr lang="en-US" sz="28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304800" y="1905000"/>
            <a:ext cx="2362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การวิเคราะห์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th-TH" sz="2800" b="1" dirty="0" smtClean="0"/>
              <a:t>เชิงกลยุทธ์</a:t>
            </a:r>
            <a:endParaRPr lang="en-US" sz="2800" dirty="0" smtClean="0"/>
          </a:p>
          <a:p>
            <a:pPr algn="ctr"/>
            <a:endParaRPr lang="en-US" sz="28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276600" y="343918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ผลย้อนกลับ</a:t>
            </a:r>
            <a:endParaRPr lang="en-US" sz="2800" b="1" dirty="0"/>
          </a:p>
        </p:txBody>
      </p:sp>
      <p:cxnSp>
        <p:nvCxnSpPr>
          <p:cNvPr id="41" name="AutoShape 15"/>
          <p:cNvCxnSpPr>
            <a:cxnSpLocks noChangeShapeType="1"/>
          </p:cNvCxnSpPr>
          <p:nvPr/>
        </p:nvCxnSpPr>
        <p:spPr bwMode="auto">
          <a:xfrm>
            <a:off x="4572000" y="2208212"/>
            <a:ext cx="60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15" name="TextBox 14"/>
          <p:cNvSpPr txBox="1"/>
          <p:nvPr/>
        </p:nvSpPr>
        <p:spPr>
          <a:xfrm>
            <a:off x="6248400" y="1371600"/>
            <a:ext cx="2362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/>
              <a:t>การควบคุม</a:t>
            </a:r>
            <a:br>
              <a:rPr lang="th-TH" sz="2800" b="1" dirty="0" smtClean="0"/>
            </a:br>
            <a:r>
              <a:rPr lang="th-TH" sz="2800" b="1" dirty="0" smtClean="0"/>
              <a:t>และ</a:t>
            </a:r>
            <a:br>
              <a:rPr lang="th-TH" sz="2800" b="1" dirty="0" smtClean="0"/>
            </a:br>
            <a:r>
              <a:rPr lang="th-TH" sz="2800" b="1" dirty="0" err="1" smtClean="0"/>
              <a:t>ปนะ</a:t>
            </a:r>
            <a:r>
              <a:rPr lang="th-TH" sz="2800" b="1" dirty="0" smtClean="0"/>
              <a:t>เมินผล</a:t>
            </a:r>
            <a:br>
              <a:rPr lang="th-TH" sz="2800" b="1" dirty="0" smtClean="0"/>
            </a:br>
            <a:r>
              <a:rPr lang="th-TH" sz="2800" b="1" dirty="0" smtClean="0"/>
              <a:t>กลยุทธ์</a:t>
            </a:r>
            <a:endParaRPr lang="en-US" sz="2800" b="1" dirty="0"/>
          </a:p>
        </p:txBody>
      </p:sp>
      <p:cxnSp>
        <p:nvCxnSpPr>
          <p:cNvPr id="16" name="AutoShape 15"/>
          <p:cNvCxnSpPr>
            <a:cxnSpLocks noChangeShapeType="1"/>
          </p:cNvCxnSpPr>
          <p:nvPr/>
        </p:nvCxnSpPr>
        <p:spPr bwMode="auto">
          <a:xfrm>
            <a:off x="6248400" y="2208212"/>
            <a:ext cx="6096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34" name="AutoShape 20"/>
          <p:cNvCxnSpPr>
            <a:cxnSpLocks noChangeShapeType="1"/>
          </p:cNvCxnSpPr>
          <p:nvPr/>
        </p:nvCxnSpPr>
        <p:spPr bwMode="auto">
          <a:xfrm rot="5400000" flipH="1" flipV="1">
            <a:off x="3502819" y="3126581"/>
            <a:ext cx="61595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35" name="AutoShape 20"/>
          <p:cNvCxnSpPr>
            <a:cxnSpLocks noChangeShapeType="1"/>
          </p:cNvCxnSpPr>
          <p:nvPr/>
        </p:nvCxnSpPr>
        <p:spPr bwMode="auto">
          <a:xfrm rot="5400000" flipH="1" flipV="1">
            <a:off x="5636419" y="3126581"/>
            <a:ext cx="61595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381000" y="533400"/>
            <a:ext cx="8305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th-TH" sz="4400" b="1" dirty="0">
                <a:solidFill>
                  <a:srgbClr val="FFFF00"/>
                </a:solidFill>
              </a:rPr>
              <a:t>การพัฒนาภาพลักษณ์ของศึกษานิเทศก์</a:t>
            </a:r>
            <a:endParaRPr lang="th-TH" sz="4400" b="1" dirty="0" smtClean="0">
              <a:solidFill>
                <a:srgbClr val="FFFF00"/>
              </a:solidFill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81000" y="1143000"/>
            <a:ext cx="8458200" cy="2743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r>
              <a:rPr lang="th-TH" sz="3200" b="1" dirty="0" smtClean="0">
                <a:solidFill>
                  <a:schemeClr val="bg1"/>
                </a:solidFill>
              </a:rPr>
              <a:t>     </a:t>
            </a:r>
            <a:r>
              <a:rPr lang="en-US" sz="3600" b="1" dirty="0" smtClean="0">
                <a:solidFill>
                  <a:schemeClr val="bg1"/>
                </a:solidFill>
              </a:rPr>
              <a:t>1</a:t>
            </a:r>
            <a:r>
              <a:rPr lang="en-US" sz="3600" b="1" dirty="0">
                <a:solidFill>
                  <a:schemeClr val="bg1"/>
                </a:solidFill>
              </a:rPr>
              <a:t>.</a:t>
            </a:r>
            <a:r>
              <a:rPr lang="th-TH" sz="3600" b="1" dirty="0">
                <a:solidFill>
                  <a:schemeClr val="bg1"/>
                </a:solidFill>
              </a:rPr>
              <a:t> ด้านความรู้  </a:t>
            </a:r>
            <a:r>
              <a:rPr lang="th-TH" sz="3600" b="1" dirty="0">
                <a:solidFill>
                  <a:srgbClr val="FFFF00"/>
                </a:solidFill>
              </a:rPr>
              <a:t>ต้องมีความรู้ความเข้าใจในหลัก</a:t>
            </a:r>
            <a:r>
              <a:rPr lang="th-TH" sz="3600" b="1" dirty="0" smtClean="0">
                <a:solidFill>
                  <a:srgbClr val="FFFF00"/>
                </a:solidFill>
              </a:rPr>
              <a:t>ทฤษฎีการ</a:t>
            </a:r>
            <a:r>
              <a:rPr lang="th-TH" sz="3600" b="1" dirty="0">
                <a:solidFill>
                  <a:srgbClr val="FFFF00"/>
                </a:solidFill>
              </a:rPr>
              <a:t>จัดการเรียนการสอน </a:t>
            </a:r>
            <a:r>
              <a:rPr lang="th-TH" sz="3600" b="1" dirty="0" smtClean="0">
                <a:solidFill>
                  <a:srgbClr val="FFFF00"/>
                </a:solidFill>
              </a:rPr>
              <a:t>องค์ประกอบ</a:t>
            </a:r>
            <a:r>
              <a:rPr lang="th-TH" sz="3600" b="1" dirty="0">
                <a:solidFill>
                  <a:srgbClr val="FFFF00"/>
                </a:solidFill>
              </a:rPr>
              <a:t>อื่นๆ ที่เกี่ยวข้อง  </a:t>
            </a:r>
            <a:r>
              <a:rPr lang="th-TH" sz="3600" b="1" dirty="0" smtClean="0">
                <a:solidFill>
                  <a:srgbClr val="FFFF00"/>
                </a:solidFill>
              </a:rPr>
              <a:t> ที่</a:t>
            </a:r>
            <a:r>
              <a:rPr lang="th-TH" sz="3600" b="1" dirty="0">
                <a:solidFill>
                  <a:srgbClr val="FFFF00"/>
                </a:solidFill>
              </a:rPr>
              <a:t>ส่งผลโดยตรงต่อการเรียนรู้ของผู้เรียน </a:t>
            </a:r>
            <a:r>
              <a:rPr lang="th-TH" sz="3600" b="1" dirty="0" smtClean="0">
                <a:solidFill>
                  <a:srgbClr val="FFFF00"/>
                </a:solidFill>
              </a:rPr>
              <a:t>และพฤติกรรมของ</a:t>
            </a:r>
            <a:r>
              <a:rPr lang="th-TH" sz="3600" b="1" dirty="0">
                <a:solidFill>
                  <a:srgbClr val="FFFF00"/>
                </a:solidFill>
              </a:rPr>
              <a:t>บุคคล (ครูผู้สอน) รวมทั้ง องค์กรที่เกี่ยวข้อง</a:t>
            </a:r>
            <a:r>
              <a:rPr lang="en-US" sz="3600" b="1" dirty="0">
                <a:solidFill>
                  <a:srgbClr val="FFFF00"/>
                </a:solidFill>
              </a:rPr>
              <a:t/>
            </a:r>
            <a:br>
              <a:rPr lang="en-US" sz="3600" b="1" dirty="0">
                <a:solidFill>
                  <a:srgbClr val="FFFF00"/>
                </a:solidFill>
              </a:rPr>
            </a:br>
            <a:r>
              <a:rPr lang="th-TH" sz="3600" b="1" dirty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>     </a:t>
            </a:r>
            <a:r>
              <a:rPr lang="en-US" sz="3600" b="1" dirty="0" smtClean="0">
                <a:solidFill>
                  <a:schemeClr val="bg1"/>
                </a:solidFill>
              </a:rPr>
              <a:t>2</a:t>
            </a:r>
            <a:r>
              <a:rPr lang="en-US" sz="3600" b="1" dirty="0">
                <a:solidFill>
                  <a:schemeClr val="bg1"/>
                </a:solidFill>
              </a:rPr>
              <a:t>.</a:t>
            </a:r>
            <a:r>
              <a:rPr lang="th-TH" sz="3600" b="1" dirty="0">
                <a:solidFill>
                  <a:schemeClr val="bg1"/>
                </a:solidFill>
              </a:rPr>
              <a:t> ด้านทักษะ  </a:t>
            </a:r>
            <a:r>
              <a:rPr lang="th-TH" sz="3600" b="1" dirty="0">
                <a:solidFill>
                  <a:srgbClr val="FFFF00"/>
                </a:solidFill>
              </a:rPr>
              <a:t>ต้องมีทักษะการสอนงาน  </a:t>
            </a:r>
            <a:r>
              <a:rPr lang="th-TH" sz="3600" b="1" dirty="0" smtClean="0">
                <a:solidFill>
                  <a:srgbClr val="FFFF00"/>
                </a:solidFill>
              </a:rPr>
              <a:t>การ</a:t>
            </a:r>
            <a:r>
              <a:rPr lang="th-TH" sz="3600" b="1" dirty="0">
                <a:solidFill>
                  <a:srgbClr val="FFFF00"/>
                </a:solidFill>
              </a:rPr>
              <a:t>สื่อสาร การแก้ไขปัญหา การมองโลกในแง่ดี </a:t>
            </a:r>
            <a:r>
              <a:rPr lang="en-US" sz="3600" b="1" dirty="0">
                <a:solidFill>
                  <a:srgbClr val="FFFF00"/>
                </a:solidFill>
              </a:rPr>
              <a:t/>
            </a:r>
            <a:br>
              <a:rPr lang="en-US" sz="3600" b="1" dirty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 </a:t>
            </a:r>
            <a:r>
              <a:rPr lang="en-US" sz="3600" b="1" dirty="0" smtClean="0">
                <a:solidFill>
                  <a:schemeClr val="bg1"/>
                </a:solidFill>
              </a:rPr>
              <a:t>3</a:t>
            </a:r>
            <a:r>
              <a:rPr lang="en-US" sz="3600" b="1" dirty="0">
                <a:solidFill>
                  <a:schemeClr val="bg1"/>
                </a:solidFill>
              </a:rPr>
              <a:t>.</a:t>
            </a:r>
            <a:r>
              <a:rPr lang="th-TH" sz="3600" b="1" dirty="0">
                <a:solidFill>
                  <a:schemeClr val="bg1"/>
                </a:solidFill>
              </a:rPr>
              <a:t> ด้านเจตคติ  </a:t>
            </a:r>
            <a:r>
              <a:rPr lang="th-TH" sz="3600" b="1" dirty="0">
                <a:solidFill>
                  <a:srgbClr val="FFFF00"/>
                </a:solidFill>
              </a:rPr>
              <a:t>ต้องเป็นคน</a:t>
            </a:r>
            <a:r>
              <a:rPr lang="th-TH" sz="3600" b="1" dirty="0" smtClean="0">
                <a:solidFill>
                  <a:srgbClr val="FFFF00"/>
                </a:solidFill>
              </a:rPr>
              <a:t>ที่รับ</a:t>
            </a:r>
            <a:r>
              <a:rPr lang="th-TH" sz="3600" b="1" dirty="0">
                <a:solidFill>
                  <a:srgbClr val="FFFF00"/>
                </a:solidFill>
              </a:rPr>
              <a:t>ฟังความ</a:t>
            </a:r>
            <a:r>
              <a:rPr lang="th-TH" sz="3600" b="1" dirty="0" smtClean="0">
                <a:solidFill>
                  <a:srgbClr val="FFFF00"/>
                </a:solidFill>
              </a:rPr>
              <a:t>คิดเห็น  ด้วย</a:t>
            </a:r>
            <a:r>
              <a:rPr lang="th-TH" sz="3600" b="1" dirty="0">
                <a:solidFill>
                  <a:srgbClr val="FFFF00"/>
                </a:solidFill>
              </a:rPr>
              <a:t>ความสนใจ  ตั้งใจทำงาน  มีความรับผิดชอบ ขยัน มีความเป็นกันเอง เสียสละและอุทิศตนเพื่องาน</a:t>
            </a:r>
            <a:r>
              <a:rPr lang="th-TH" sz="3600" dirty="0"/>
              <a:t/>
            </a:r>
            <a:br>
              <a:rPr lang="th-TH" sz="3600" dirty="0"/>
            </a:br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endParaRPr lang="th-TH" sz="3200" b="1" dirty="0" smtClean="0">
              <a:solidFill>
                <a:srgbClr val="FFFF00"/>
              </a:solidFill>
            </a:endParaRPr>
          </a:p>
          <a:p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endParaRPr lang="en-US" sz="3200" b="1" dirty="0">
              <a:solidFill>
                <a:schemeClr val="bg1"/>
              </a:solidFill>
            </a:endParaRPr>
          </a:p>
          <a:p>
            <a:r>
              <a:rPr lang="th-TH" sz="3200" b="1" dirty="0">
                <a:solidFill>
                  <a:schemeClr val="bg1"/>
                </a:solidFill>
              </a:rPr>
              <a:t/>
            </a:r>
            <a:br>
              <a:rPr lang="th-TH" sz="3200" b="1" dirty="0">
                <a:solidFill>
                  <a:schemeClr val="bg1"/>
                </a:solidFill>
              </a:rPr>
            </a:br>
            <a:r>
              <a:rPr lang="th-TH" sz="3200" b="1" dirty="0">
                <a:solidFill>
                  <a:schemeClr val="bg1"/>
                </a:solidFill>
              </a:rPr>
              <a:t/>
            </a:r>
            <a:br>
              <a:rPr lang="th-TH" sz="3200" b="1" dirty="0">
                <a:solidFill>
                  <a:schemeClr val="bg1"/>
                </a:solidFill>
              </a:rPr>
            </a:br>
            <a:r>
              <a:rPr lang="en-US" sz="3200" b="1" dirty="0">
                <a:solidFill>
                  <a:schemeClr val="bg1"/>
                </a:solidFill>
              </a:rPr>
              <a:t/>
            </a:r>
            <a:br>
              <a:rPr lang="en-US" sz="3200" b="1" dirty="0">
                <a:solidFill>
                  <a:schemeClr val="bg1"/>
                </a:solidFill>
              </a:rPr>
            </a:br>
            <a:endParaRPr lang="th-TH" sz="32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304800" y="1828800"/>
            <a:ext cx="8305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th-TH" sz="9600" b="1" dirty="0" smtClean="0">
                <a:solidFill>
                  <a:srgbClr val="FFFF00"/>
                </a:solidFill>
              </a:rPr>
              <a:t>กิจกรรม</a:t>
            </a: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81000" y="1143000"/>
            <a:ext cx="8458200" cy="2743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r>
              <a:rPr lang="th-TH" sz="3600" dirty="0"/>
              <a:t/>
            </a:r>
            <a:br>
              <a:rPr lang="th-TH" sz="3600" dirty="0"/>
            </a:br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endParaRPr lang="th-TH" sz="3200" b="1" dirty="0" smtClean="0">
              <a:solidFill>
                <a:srgbClr val="FFFF00"/>
              </a:solidFill>
            </a:endParaRPr>
          </a:p>
          <a:p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endParaRPr lang="en-US" sz="3200" b="1" dirty="0">
              <a:solidFill>
                <a:schemeClr val="bg1"/>
              </a:solidFill>
            </a:endParaRPr>
          </a:p>
          <a:p>
            <a:r>
              <a:rPr lang="th-TH" sz="3200" b="1" dirty="0">
                <a:solidFill>
                  <a:schemeClr val="bg1"/>
                </a:solidFill>
              </a:rPr>
              <a:t/>
            </a:r>
            <a:br>
              <a:rPr lang="th-TH" sz="3200" b="1" dirty="0">
                <a:solidFill>
                  <a:schemeClr val="bg1"/>
                </a:solidFill>
              </a:rPr>
            </a:br>
            <a:r>
              <a:rPr lang="th-TH" sz="3200" b="1" dirty="0">
                <a:solidFill>
                  <a:schemeClr val="bg1"/>
                </a:solidFill>
              </a:rPr>
              <a:t/>
            </a:r>
            <a:br>
              <a:rPr lang="th-TH" sz="3200" b="1" dirty="0">
                <a:solidFill>
                  <a:schemeClr val="bg1"/>
                </a:solidFill>
              </a:rPr>
            </a:br>
            <a:r>
              <a:rPr lang="en-US" sz="3200" b="1" dirty="0">
                <a:solidFill>
                  <a:schemeClr val="bg1"/>
                </a:solidFill>
              </a:rPr>
              <a:t/>
            </a:r>
            <a:br>
              <a:rPr lang="en-US" sz="3200" b="1" dirty="0">
                <a:solidFill>
                  <a:schemeClr val="bg1"/>
                </a:solidFill>
              </a:rPr>
            </a:br>
            <a:endParaRPr lang="th-TH" sz="32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81000" y="1143000"/>
            <a:ext cx="8458200" cy="2743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r>
              <a:rPr lang="th-TH" sz="3600" dirty="0"/>
              <a:t/>
            </a:r>
            <a:br>
              <a:rPr lang="th-TH" sz="3600" dirty="0"/>
            </a:br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endParaRPr lang="th-TH" sz="3200" b="1" dirty="0" smtClean="0">
              <a:solidFill>
                <a:srgbClr val="FFFF00"/>
              </a:solidFill>
            </a:endParaRPr>
          </a:p>
          <a:p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endParaRPr lang="en-US" sz="3200" b="1" dirty="0">
              <a:solidFill>
                <a:schemeClr val="bg1"/>
              </a:solidFill>
            </a:endParaRPr>
          </a:p>
          <a:p>
            <a:r>
              <a:rPr lang="th-TH" sz="3200" b="1" dirty="0">
                <a:solidFill>
                  <a:schemeClr val="bg1"/>
                </a:solidFill>
              </a:rPr>
              <a:t/>
            </a:r>
            <a:br>
              <a:rPr lang="th-TH" sz="3200" b="1" dirty="0">
                <a:solidFill>
                  <a:schemeClr val="bg1"/>
                </a:solidFill>
              </a:rPr>
            </a:br>
            <a:r>
              <a:rPr lang="th-TH" sz="3200" b="1" dirty="0">
                <a:solidFill>
                  <a:schemeClr val="bg1"/>
                </a:solidFill>
              </a:rPr>
              <a:t/>
            </a:r>
            <a:br>
              <a:rPr lang="th-TH" sz="3200" b="1" dirty="0">
                <a:solidFill>
                  <a:schemeClr val="bg1"/>
                </a:solidFill>
              </a:rPr>
            </a:br>
            <a:r>
              <a:rPr lang="en-US" sz="3200" b="1" dirty="0">
                <a:solidFill>
                  <a:schemeClr val="bg1"/>
                </a:solidFill>
              </a:rPr>
              <a:t/>
            </a:r>
            <a:br>
              <a:rPr lang="en-US" sz="3200" b="1" dirty="0">
                <a:solidFill>
                  <a:schemeClr val="bg1"/>
                </a:solidFill>
              </a:rPr>
            </a:br>
            <a:endParaRPr lang="th-TH" sz="3200" b="1" dirty="0" smtClean="0">
              <a:solidFill>
                <a:schemeClr val="bg1"/>
              </a:solidFill>
            </a:endParaRPr>
          </a:p>
        </p:txBody>
      </p:sp>
      <p:sp>
        <p:nvSpPr>
          <p:cNvPr id="8" name="ชื่อเรื่อง 1"/>
          <p:cNvSpPr txBox="1">
            <a:spLocks/>
          </p:cNvSpPr>
          <p:nvPr/>
        </p:nvSpPr>
        <p:spPr>
          <a:xfrm>
            <a:off x="381000" y="304800"/>
            <a:ext cx="8305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ข้อมูล</a:t>
            </a:r>
          </a:p>
        </p:txBody>
      </p:sp>
      <p:graphicFrame>
        <p:nvGraphicFramePr>
          <p:cNvPr id="9" name="ตาราง 8"/>
          <p:cNvGraphicFramePr>
            <a:graphicFrameLocks noGrp="1"/>
          </p:cNvGraphicFramePr>
          <p:nvPr/>
        </p:nvGraphicFramePr>
        <p:xfrm>
          <a:off x="381000" y="1397000"/>
          <a:ext cx="8382000" cy="3721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1000"/>
                <a:gridCol w="41910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th-TH" sz="3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สรุปผลการวิเคราะห์สภาพแวดล้อมภายในและภายนอกโรงเรียน</a:t>
                      </a:r>
                      <a:r>
                        <a:rPr lang="th-TH" sz="36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โกสัม</a:t>
                      </a:r>
                      <a:r>
                        <a:rPr lang="th-TH" sz="3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พี</a:t>
                      </a:r>
                      <a:endParaRPr lang="en-US" sz="36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th-TH" sz="3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ผลการวิเคราะห์สภาพแวดล้อมภายใน</a:t>
                      </a:r>
                      <a:endParaRPr lang="en-US" sz="36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+mn-cs"/>
                        </a:rPr>
                        <a:t>จุดแข็ง</a:t>
                      </a:r>
                      <a:endParaRPr lang="en-US" sz="36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+mn-cs"/>
                        </a:rPr>
                        <a:t>จุดอ่อน</a:t>
                      </a:r>
                      <a:endParaRPr lang="en-US" sz="36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ผลการวิเคราะห์สภาพแวดล้อมภายนอก</a:t>
                      </a:r>
                      <a:endParaRPr lang="en-US" sz="36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TH SarabunPSK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โอกาส</a:t>
                      </a:r>
                      <a:endParaRPr lang="en-US" sz="36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อุปสรรค</a:t>
                      </a:r>
                      <a:endParaRPr lang="en-US" sz="36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81000" y="1143000"/>
            <a:ext cx="8458200" cy="2743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r>
              <a:rPr lang="th-TH" sz="3600" dirty="0"/>
              <a:t/>
            </a:r>
            <a:br>
              <a:rPr lang="th-TH" sz="3600" dirty="0"/>
            </a:br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endParaRPr lang="th-TH" sz="3200" b="1" dirty="0" smtClean="0">
              <a:solidFill>
                <a:srgbClr val="FFFF00"/>
              </a:solidFill>
            </a:endParaRPr>
          </a:p>
          <a:p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endParaRPr lang="en-US" sz="3200" b="1" dirty="0">
              <a:solidFill>
                <a:schemeClr val="bg1"/>
              </a:solidFill>
            </a:endParaRPr>
          </a:p>
          <a:p>
            <a:r>
              <a:rPr lang="th-TH" sz="3200" b="1" dirty="0">
                <a:solidFill>
                  <a:schemeClr val="bg1"/>
                </a:solidFill>
              </a:rPr>
              <a:t/>
            </a:r>
            <a:br>
              <a:rPr lang="th-TH" sz="3200" b="1" dirty="0">
                <a:solidFill>
                  <a:schemeClr val="bg1"/>
                </a:solidFill>
              </a:rPr>
            </a:br>
            <a:r>
              <a:rPr lang="th-TH" sz="3200" b="1" dirty="0">
                <a:solidFill>
                  <a:schemeClr val="bg1"/>
                </a:solidFill>
              </a:rPr>
              <a:t/>
            </a:r>
            <a:br>
              <a:rPr lang="th-TH" sz="3200" b="1" dirty="0">
                <a:solidFill>
                  <a:schemeClr val="bg1"/>
                </a:solidFill>
              </a:rPr>
            </a:br>
            <a:r>
              <a:rPr lang="en-US" sz="3200" b="1" dirty="0">
                <a:solidFill>
                  <a:schemeClr val="bg1"/>
                </a:solidFill>
              </a:rPr>
              <a:t/>
            </a:r>
            <a:br>
              <a:rPr lang="en-US" sz="3200" b="1" dirty="0">
                <a:solidFill>
                  <a:schemeClr val="bg1"/>
                </a:solidFill>
              </a:rPr>
            </a:br>
            <a:endParaRPr lang="th-TH" sz="3200" b="1" dirty="0" smtClean="0">
              <a:solidFill>
                <a:schemeClr val="bg1"/>
              </a:solidFill>
            </a:endParaRPr>
          </a:p>
        </p:txBody>
      </p:sp>
      <p:sp>
        <p:nvSpPr>
          <p:cNvPr id="8" name="ชื่อเรื่อง 1"/>
          <p:cNvSpPr txBox="1">
            <a:spLocks/>
          </p:cNvSpPr>
          <p:nvPr/>
        </p:nvSpPr>
        <p:spPr>
          <a:xfrm>
            <a:off x="381000" y="304800"/>
            <a:ext cx="8305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th-TH" sz="3600" b="1" dirty="0" smtClean="0">
              <a:solidFill>
                <a:srgbClr val="FFFF00"/>
              </a:solidFill>
            </a:endParaRPr>
          </a:p>
          <a:p>
            <a:endParaRPr lang="th-TH" sz="3600" b="1" dirty="0">
              <a:solidFill>
                <a:srgbClr val="FFFF00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>
              <a:solidFill>
                <a:schemeClr val="bg1"/>
              </a:solidFill>
            </a:endParaRPr>
          </a:p>
          <a:p>
            <a:endParaRPr lang="th-TH" sz="3600" b="1" dirty="0">
              <a:solidFill>
                <a:schemeClr val="bg1"/>
              </a:solidFill>
            </a:endParaRPr>
          </a:p>
          <a:p>
            <a:r>
              <a:rPr lang="th-TH" sz="3600" b="1" dirty="0" smtClean="0">
                <a:solidFill>
                  <a:schemeClr val="bg1"/>
                </a:solidFill>
              </a:rPr>
              <a:t>คำ</a:t>
            </a:r>
            <a:r>
              <a:rPr lang="th-TH" sz="3600" b="1" dirty="0">
                <a:solidFill>
                  <a:schemeClr val="bg1"/>
                </a:solidFill>
              </a:rPr>
              <a:t>ชี้แจง </a:t>
            </a:r>
            <a:r>
              <a:rPr lang="en-US" sz="3600" b="1" dirty="0">
                <a:solidFill>
                  <a:schemeClr val="bg1"/>
                </a:solidFill>
              </a:rPr>
              <a:t>: </a:t>
            </a:r>
            <a:r>
              <a:rPr lang="th-TH" sz="3600" b="1" dirty="0" smtClean="0">
                <a:solidFill>
                  <a:schemeClr val="bg1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>ให้</a:t>
            </a:r>
            <a:r>
              <a:rPr lang="th-TH" sz="3600" b="1" dirty="0">
                <a:solidFill>
                  <a:srgbClr val="FFFF00"/>
                </a:solidFill>
              </a:rPr>
              <a:t>ผู้รับการพัฒนา ศึกษาข้อมูลและ</a:t>
            </a:r>
            <a:r>
              <a:rPr lang="th-TH" sz="3600" b="1" dirty="0" smtClean="0">
                <a:solidFill>
                  <a:srgbClr val="FFFF00"/>
                </a:solidFill>
              </a:rPr>
              <a:t>ออกแบบ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การ</a:t>
            </a:r>
            <a:r>
              <a:rPr lang="th-TH" sz="3600" b="1" dirty="0">
                <a:solidFill>
                  <a:srgbClr val="FFFF00"/>
                </a:solidFill>
              </a:rPr>
              <a:t>นิเทศเพื่อการพัฒนาการจัดการศึกษา</a:t>
            </a:r>
            <a:r>
              <a:rPr lang="th-TH" sz="3600" b="1" dirty="0" smtClean="0">
                <a:solidFill>
                  <a:srgbClr val="FFFF00"/>
                </a:solidFill>
              </a:rPr>
              <a:t>ของ โรงเรียน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</a:t>
            </a:r>
            <a:r>
              <a:rPr lang="th-TH" sz="3600" b="1" dirty="0" err="1" smtClean="0">
                <a:solidFill>
                  <a:srgbClr val="FFFF00"/>
                </a:solidFill>
              </a:rPr>
              <a:t>โกสัม</a:t>
            </a:r>
            <a:r>
              <a:rPr lang="th-TH" sz="3600" b="1" dirty="0">
                <a:solidFill>
                  <a:srgbClr val="FFFF00"/>
                </a:solidFill>
              </a:rPr>
              <a:t>พี จากข้อมูลที่</a:t>
            </a:r>
            <a:r>
              <a:rPr lang="th-TH" sz="3600" b="1" dirty="0" smtClean="0">
                <a:solidFill>
                  <a:srgbClr val="FFFF00"/>
                </a:solidFill>
              </a:rPr>
              <a:t>กำหนดให้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>1. </a:t>
            </a:r>
            <a:r>
              <a:rPr lang="th-TH" sz="3600" b="1" dirty="0">
                <a:solidFill>
                  <a:schemeClr val="bg1"/>
                </a:solidFill>
              </a:rPr>
              <a:t>รูปแบบการนิเทศการศึกษา ที่กำหนดใช้ </a:t>
            </a:r>
            <a:r>
              <a:rPr lang="th-TH" sz="3600" dirty="0" smtClean="0">
                <a:solidFill>
                  <a:schemeClr val="bg1"/>
                </a:solidFill>
              </a:rPr>
              <a:t>...........................</a:t>
            </a:r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th-TH" sz="3600" b="1" dirty="0">
                <a:solidFill>
                  <a:schemeClr val="bg1"/>
                </a:solidFill>
              </a:rPr>
              <a:t>    เพราะ </a:t>
            </a:r>
            <a:r>
              <a:rPr lang="th-TH" sz="3600" dirty="0" smtClean="0">
                <a:solidFill>
                  <a:schemeClr val="bg1"/>
                </a:solidFill>
              </a:rPr>
              <a:t>.................................................................................</a:t>
            </a:r>
            <a:br>
              <a:rPr lang="th-TH" sz="3600" dirty="0" smtClean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>2. </a:t>
            </a:r>
            <a:r>
              <a:rPr lang="th-TH" sz="3600" b="1" dirty="0">
                <a:solidFill>
                  <a:schemeClr val="bg1"/>
                </a:solidFill>
              </a:rPr>
              <a:t>เป้าหมายหลักของการนิเทศ ได้แก่ </a:t>
            </a:r>
            <a:r>
              <a:rPr lang="th-TH" sz="3600" dirty="0" smtClean="0">
                <a:solidFill>
                  <a:schemeClr val="bg1"/>
                </a:solidFill>
              </a:rPr>
              <a:t>...................................</a:t>
            </a:r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th-TH" sz="3600" b="1" dirty="0">
                <a:solidFill>
                  <a:schemeClr val="bg1"/>
                </a:solidFill>
              </a:rPr>
              <a:t>    เพราะ</a:t>
            </a:r>
            <a:r>
              <a:rPr lang="th-TH" sz="3600" dirty="0">
                <a:solidFill>
                  <a:schemeClr val="bg1"/>
                </a:solidFill>
              </a:rPr>
              <a:t> </a:t>
            </a:r>
            <a:r>
              <a:rPr lang="th-TH" sz="3600" dirty="0" smtClean="0">
                <a:solidFill>
                  <a:schemeClr val="bg1"/>
                </a:solidFill>
              </a:rPr>
              <a:t>.................................................................................. </a:t>
            </a:r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>3.</a:t>
            </a:r>
            <a:r>
              <a:rPr lang="th-TH" sz="3600" b="1" dirty="0">
                <a:solidFill>
                  <a:schemeClr val="bg1"/>
                </a:solidFill>
              </a:rPr>
              <a:t> ผลลัพธ์ที่ต้องการให้เกิดขึ้นจากการนิเทศ </a:t>
            </a:r>
            <a:r>
              <a:rPr lang="th-TH" sz="3600" dirty="0" smtClean="0">
                <a:solidFill>
                  <a:schemeClr val="bg1"/>
                </a:solidFill>
              </a:rPr>
              <a:t>........................</a:t>
            </a:r>
            <a:endParaRPr lang="th-TH" sz="36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81000" y="1143000"/>
            <a:ext cx="8458200" cy="2743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r>
              <a:rPr lang="th-TH" sz="3600" dirty="0"/>
              <a:t/>
            </a:r>
            <a:br>
              <a:rPr lang="th-TH" sz="3600" dirty="0"/>
            </a:br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endParaRPr lang="th-TH" sz="3200" b="1" dirty="0" smtClean="0">
              <a:solidFill>
                <a:srgbClr val="FFFF00"/>
              </a:solidFill>
            </a:endParaRPr>
          </a:p>
          <a:p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endParaRPr lang="en-US" sz="3200" b="1" dirty="0">
              <a:solidFill>
                <a:schemeClr val="bg1"/>
              </a:solidFill>
            </a:endParaRPr>
          </a:p>
          <a:p>
            <a:r>
              <a:rPr lang="th-TH" sz="3200" b="1" dirty="0">
                <a:solidFill>
                  <a:schemeClr val="bg1"/>
                </a:solidFill>
              </a:rPr>
              <a:t/>
            </a:r>
            <a:br>
              <a:rPr lang="th-TH" sz="3200" b="1" dirty="0">
                <a:solidFill>
                  <a:schemeClr val="bg1"/>
                </a:solidFill>
              </a:rPr>
            </a:br>
            <a:r>
              <a:rPr lang="th-TH" sz="3200" b="1" dirty="0">
                <a:solidFill>
                  <a:schemeClr val="bg1"/>
                </a:solidFill>
              </a:rPr>
              <a:t/>
            </a:r>
            <a:br>
              <a:rPr lang="th-TH" sz="3200" b="1" dirty="0">
                <a:solidFill>
                  <a:schemeClr val="bg1"/>
                </a:solidFill>
              </a:rPr>
            </a:br>
            <a:r>
              <a:rPr lang="en-US" sz="3200" b="1" dirty="0">
                <a:solidFill>
                  <a:schemeClr val="bg1"/>
                </a:solidFill>
              </a:rPr>
              <a:t/>
            </a:r>
            <a:br>
              <a:rPr lang="en-US" sz="3200" b="1" dirty="0">
                <a:solidFill>
                  <a:schemeClr val="bg1"/>
                </a:solidFill>
              </a:rPr>
            </a:br>
            <a:endParaRPr lang="th-TH" sz="3200" b="1" dirty="0" smtClean="0">
              <a:solidFill>
                <a:schemeClr val="bg1"/>
              </a:solidFill>
            </a:endParaRPr>
          </a:p>
        </p:txBody>
      </p:sp>
      <p:sp>
        <p:nvSpPr>
          <p:cNvPr id="8" name="ชื่อเรื่อง 1"/>
          <p:cNvSpPr txBox="1">
            <a:spLocks/>
          </p:cNvSpPr>
          <p:nvPr/>
        </p:nvSpPr>
        <p:spPr>
          <a:xfrm>
            <a:off x="381000" y="304800"/>
            <a:ext cx="8305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th-TH" sz="3600" b="1" dirty="0" smtClean="0">
              <a:solidFill>
                <a:schemeClr val="bg1"/>
              </a:solidFill>
            </a:endParaRPr>
          </a:p>
          <a:p>
            <a:endParaRPr lang="th-TH" sz="3600" b="1" dirty="0">
              <a:solidFill>
                <a:schemeClr val="bg1"/>
              </a:solidFill>
            </a:endParaRPr>
          </a:p>
          <a:p>
            <a:endParaRPr lang="th-TH" sz="3600" b="1" dirty="0" smtClean="0">
              <a:solidFill>
                <a:schemeClr val="bg1"/>
              </a:solidFill>
            </a:endParaRPr>
          </a:p>
          <a:p>
            <a:r>
              <a:rPr lang="en-US" sz="3600" b="1" dirty="0" smtClean="0">
                <a:solidFill>
                  <a:schemeClr val="bg1"/>
                </a:solidFill>
              </a:rPr>
              <a:t>4</a:t>
            </a:r>
            <a:r>
              <a:rPr lang="en-US" sz="3600" b="1" dirty="0">
                <a:solidFill>
                  <a:schemeClr val="bg1"/>
                </a:solidFill>
              </a:rPr>
              <a:t>. </a:t>
            </a:r>
            <a:r>
              <a:rPr lang="th-TH" sz="3600" b="1" dirty="0">
                <a:solidFill>
                  <a:schemeClr val="bg1"/>
                </a:solidFill>
              </a:rPr>
              <a:t>รายละเอียดการนิเทศเพื่อการพัฒนาการจัด</a:t>
            </a:r>
            <a:r>
              <a:rPr lang="th-TH" sz="3600" b="1" dirty="0" smtClean="0">
                <a:solidFill>
                  <a:schemeClr val="bg1"/>
                </a:solidFill>
              </a:rPr>
              <a:t>การศึกษา</a:t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  ของ</a:t>
            </a:r>
            <a:r>
              <a:rPr lang="th-TH" sz="3600" b="1" dirty="0">
                <a:solidFill>
                  <a:schemeClr val="bg1"/>
                </a:solidFill>
              </a:rPr>
              <a:t>โรงเรียน</a:t>
            </a:r>
            <a:r>
              <a:rPr lang="th-TH" sz="3600" b="1" dirty="0" err="1">
                <a:solidFill>
                  <a:schemeClr val="bg1"/>
                </a:solidFill>
              </a:rPr>
              <a:t>โกสัม</a:t>
            </a:r>
            <a:r>
              <a:rPr lang="th-TH" sz="3600" b="1" dirty="0">
                <a:solidFill>
                  <a:schemeClr val="bg1"/>
                </a:solidFill>
              </a:rPr>
              <a:t>พี </a:t>
            </a:r>
            <a:endParaRPr lang="th-TH" sz="3600" b="1" dirty="0" smtClean="0">
              <a:solidFill>
                <a:schemeClr val="bg1"/>
              </a:solidFill>
            </a:endParaRPr>
          </a:p>
          <a:p>
            <a:r>
              <a:rPr lang="th-TH" sz="3600" b="1" dirty="0">
                <a:solidFill>
                  <a:schemeClr val="bg1"/>
                </a:solidFill>
              </a:rPr>
              <a:t/>
            </a:r>
            <a:br>
              <a:rPr lang="th-TH" sz="3600" b="1" dirty="0">
                <a:solidFill>
                  <a:schemeClr val="bg1"/>
                </a:solidFill>
              </a:rPr>
            </a:br>
            <a:endParaRPr lang="th-TH" sz="3600" b="1" dirty="0" smtClean="0">
              <a:solidFill>
                <a:schemeClr val="bg1"/>
              </a:solidFill>
            </a:endParaRPr>
          </a:p>
        </p:txBody>
      </p:sp>
      <p:graphicFrame>
        <p:nvGraphicFramePr>
          <p:cNvPr id="9" name="ตาราง 8"/>
          <p:cNvGraphicFramePr>
            <a:graphicFrameLocks noGrp="1"/>
          </p:cNvGraphicFramePr>
          <p:nvPr/>
        </p:nvGraphicFramePr>
        <p:xfrm>
          <a:off x="381000" y="1981200"/>
          <a:ext cx="8458200" cy="345643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91640"/>
                <a:gridCol w="1691640"/>
                <a:gridCol w="1691640"/>
                <a:gridCol w="1691640"/>
                <a:gridCol w="1691640"/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chemeClr val="tx1"/>
                          </a:solidFill>
                        </a:rPr>
                        <a:t>ขั้นตอน</a:t>
                      </a:r>
                      <a:endParaRPr lang="en-US" sz="3200" b="1" dirty="0">
                        <a:solidFill>
                          <a:schemeClr val="tx1"/>
                        </a:solidFill>
                        <a:latin typeface="TH SarabunPSK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200">
                          <a:solidFill>
                            <a:schemeClr val="tx1"/>
                          </a:solidFill>
                        </a:rPr>
                        <a:t>วัตถุประสงค์</a:t>
                      </a:r>
                      <a:endParaRPr lang="en-US" sz="3200" b="1">
                        <a:solidFill>
                          <a:schemeClr val="tx1"/>
                        </a:solidFill>
                        <a:latin typeface="TH SarabunPSK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200">
                          <a:solidFill>
                            <a:schemeClr val="tx1"/>
                          </a:solidFill>
                        </a:rPr>
                        <a:t>เทคนิคที่ใช้</a:t>
                      </a:r>
                      <a:endParaRPr lang="en-US" sz="3200" b="1">
                        <a:solidFill>
                          <a:schemeClr val="tx1"/>
                        </a:solidFill>
                        <a:latin typeface="TH SarabunPSK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200">
                          <a:solidFill>
                            <a:schemeClr val="tx1"/>
                          </a:solidFill>
                        </a:rPr>
                        <a:t>กระบวนการ</a:t>
                      </a:r>
                      <a:endParaRPr lang="en-US" sz="3200" b="1">
                        <a:solidFill>
                          <a:schemeClr val="tx1"/>
                        </a:solidFill>
                        <a:latin typeface="TH SarabunPSK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chemeClr val="tx1"/>
                          </a:solidFill>
                        </a:rPr>
                        <a:t>ผลผลิต</a:t>
                      </a:r>
                      <a:endParaRPr lang="en-US" sz="3200" b="1" dirty="0">
                        <a:solidFill>
                          <a:schemeClr val="tx1"/>
                        </a:solidFill>
                        <a:latin typeface="TH SarabunPSK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endParaRPr lang="en-US" sz="3200" b="1" dirty="0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 dirty="0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3200" b="1" dirty="0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 dirty="0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3200" b="1" dirty="0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3200" b="1" dirty="0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3200" b="1" dirty="0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 dirty="0">
                        <a:solidFill>
                          <a:schemeClr val="tx1"/>
                        </a:solidFill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81000" y="1143000"/>
            <a:ext cx="8458200" cy="2743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endParaRPr lang="th-TH" sz="3200" b="1" dirty="0" smtClean="0">
              <a:solidFill>
                <a:schemeClr val="bg1"/>
              </a:solidFill>
            </a:endParaRPr>
          </a:p>
          <a:p>
            <a:r>
              <a:rPr lang="th-TH" sz="3600" dirty="0"/>
              <a:t/>
            </a:r>
            <a:br>
              <a:rPr lang="th-TH" sz="3600" dirty="0"/>
            </a:br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endParaRPr lang="th-TH" sz="3200" b="1" dirty="0" smtClean="0">
              <a:solidFill>
                <a:srgbClr val="FFFF00"/>
              </a:solidFill>
            </a:endParaRPr>
          </a:p>
          <a:p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endParaRPr lang="en-US" sz="3200" b="1" dirty="0">
              <a:solidFill>
                <a:schemeClr val="bg1"/>
              </a:solidFill>
            </a:endParaRPr>
          </a:p>
          <a:p>
            <a:r>
              <a:rPr lang="th-TH" sz="3200" b="1" dirty="0">
                <a:solidFill>
                  <a:schemeClr val="bg1"/>
                </a:solidFill>
              </a:rPr>
              <a:t/>
            </a:r>
            <a:br>
              <a:rPr lang="th-TH" sz="3200" b="1" dirty="0">
                <a:solidFill>
                  <a:schemeClr val="bg1"/>
                </a:solidFill>
              </a:rPr>
            </a:br>
            <a:r>
              <a:rPr lang="th-TH" sz="3200" b="1" dirty="0">
                <a:solidFill>
                  <a:schemeClr val="bg1"/>
                </a:solidFill>
              </a:rPr>
              <a:t/>
            </a:r>
            <a:br>
              <a:rPr lang="th-TH" sz="3200" b="1" dirty="0">
                <a:solidFill>
                  <a:schemeClr val="bg1"/>
                </a:solidFill>
              </a:rPr>
            </a:br>
            <a:r>
              <a:rPr lang="en-US" sz="3200" b="1" dirty="0">
                <a:solidFill>
                  <a:schemeClr val="bg1"/>
                </a:solidFill>
              </a:rPr>
              <a:t/>
            </a:r>
            <a:br>
              <a:rPr lang="en-US" sz="3200" b="1" dirty="0">
                <a:solidFill>
                  <a:schemeClr val="bg1"/>
                </a:solidFill>
              </a:rPr>
            </a:br>
            <a:endParaRPr lang="th-TH" sz="3200" b="1" dirty="0" smtClean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0600" y="905470"/>
            <a:ext cx="7162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b="1" dirty="0" smtClean="0">
                <a:solidFill>
                  <a:srgbClr val="FFFF00"/>
                </a:solidFill>
              </a:rPr>
              <a:t>ขอขอบคุณทุกท่าน</a:t>
            </a:r>
            <a:br>
              <a:rPr lang="th-TH" sz="5400" b="1" dirty="0" smtClean="0">
                <a:solidFill>
                  <a:srgbClr val="FFFF00"/>
                </a:solidFill>
              </a:rPr>
            </a:br>
            <a:r>
              <a:rPr lang="th-TH" sz="5400" b="1" dirty="0" smtClean="0">
                <a:solidFill>
                  <a:srgbClr val="FFFF00"/>
                </a:solidFill>
              </a:rPr>
              <a:t>ที่ให้ความร่วมมือในการเรียนรู้</a:t>
            </a:r>
            <a:br>
              <a:rPr lang="th-TH" sz="5400" b="1" dirty="0" smtClean="0">
                <a:solidFill>
                  <a:srgbClr val="FFFF00"/>
                </a:solidFill>
              </a:rPr>
            </a:br>
            <a:r>
              <a:rPr lang="th-TH" sz="5400" b="1" dirty="0" smtClean="0">
                <a:solidFill>
                  <a:srgbClr val="FFFF00"/>
                </a:solidFill>
              </a:rPr>
              <a:t>เป็นอย่างดี</a:t>
            </a:r>
            <a:endParaRPr lang="en-US" sz="5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04800" y="76200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th-TH" sz="4800" b="1" dirty="0">
                <a:solidFill>
                  <a:schemeClr val="bg1"/>
                </a:solidFill>
                <a:cs typeface="+mn-cs"/>
              </a:rPr>
              <a:t>ลักษณะงานที่ปฏิบัติ</a:t>
            </a:r>
            <a:endParaRPr lang="en-US" sz="4800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2971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3800" b="1" dirty="0">
                <a:solidFill>
                  <a:srgbClr val="FFFF00"/>
                </a:solidFill>
              </a:rPr>
              <a:t>2</a:t>
            </a:r>
            <a:r>
              <a:rPr lang="en-US" sz="3800" b="1" dirty="0" smtClean="0">
                <a:solidFill>
                  <a:srgbClr val="FFFF00"/>
                </a:solidFill>
              </a:rPr>
              <a:t>. </a:t>
            </a:r>
            <a:r>
              <a:rPr lang="th-TH" sz="4000" b="1" dirty="0" smtClean="0">
                <a:solidFill>
                  <a:srgbClr val="FFFF00"/>
                </a:solidFill>
              </a:rPr>
              <a:t>ศึกษา</a:t>
            </a:r>
            <a:r>
              <a:rPr lang="th-TH" sz="4000" b="1" dirty="0">
                <a:solidFill>
                  <a:srgbClr val="FFFF00"/>
                </a:solidFill>
              </a:rPr>
              <a:t>ค้นคว้าทาง</a:t>
            </a:r>
            <a:r>
              <a:rPr lang="th-TH" sz="4000" b="1" dirty="0" smtClean="0">
                <a:solidFill>
                  <a:srgbClr val="FFFF00"/>
                </a:solidFill>
              </a:rPr>
              <a:t>วิชาการ</a:t>
            </a:r>
            <a:r>
              <a:rPr lang="en-US" sz="4000" b="1" dirty="0" smtClean="0">
                <a:solidFill>
                  <a:srgbClr val="FFFF00"/>
                </a:solidFill>
              </a:rPr>
              <a:t>  </a:t>
            </a:r>
            <a:r>
              <a:rPr lang="th-TH" sz="4000" b="1" dirty="0" smtClean="0">
                <a:solidFill>
                  <a:srgbClr val="FFFF00"/>
                </a:solidFill>
              </a:rPr>
              <a:t>  </a:t>
            </a:r>
            <a:r>
              <a:rPr lang="th-TH" sz="4000" b="1" dirty="0">
                <a:solidFill>
                  <a:srgbClr val="FFFF00"/>
                </a:solidFill>
              </a:rPr>
              <a:t>เพื่อจัดทำเป็นเอกสารคู่มือและสื่อใช้ในการปฏิบัติงาน และเผยแพร่ให้ครูได้</a:t>
            </a:r>
            <a:r>
              <a:rPr lang="th-TH" sz="4000" b="1" dirty="0" smtClean="0">
                <a:solidFill>
                  <a:srgbClr val="FFFF00"/>
                </a:solidFill>
              </a:rPr>
              <a:t>ใช้ใน</a:t>
            </a:r>
            <a:r>
              <a:rPr lang="th-TH" sz="4000" b="1" dirty="0">
                <a:solidFill>
                  <a:srgbClr val="FFFF00"/>
                </a:solidFill>
              </a:rPr>
              <a:t>การพัฒนาการจัดกระบวนการเรียนการ</a:t>
            </a:r>
            <a:r>
              <a:rPr lang="th-TH" sz="4000" b="1" dirty="0" smtClean="0">
                <a:solidFill>
                  <a:srgbClr val="FFFF00"/>
                </a:solidFill>
              </a:rPr>
              <a:t>สอน</a:t>
            </a: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04800" y="76200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th-TH" sz="4800" b="1" dirty="0">
                <a:solidFill>
                  <a:schemeClr val="bg1"/>
                </a:solidFill>
                <a:cs typeface="+mn-cs"/>
              </a:rPr>
              <a:t>ลักษณะงานที่ปฏิบัติ</a:t>
            </a:r>
            <a:endParaRPr lang="en-US" sz="4800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3800" b="1" dirty="0">
                <a:solidFill>
                  <a:srgbClr val="FFFF00"/>
                </a:solidFill>
              </a:rPr>
              <a:t>3</a:t>
            </a:r>
            <a:r>
              <a:rPr lang="en-US" sz="3800" b="1" dirty="0" smtClean="0">
                <a:solidFill>
                  <a:srgbClr val="FFFF00"/>
                </a:solidFill>
              </a:rPr>
              <a:t>. </a:t>
            </a:r>
            <a:r>
              <a:rPr lang="th-TH" sz="4000" b="1" dirty="0">
                <a:solidFill>
                  <a:srgbClr val="FFFF00"/>
                </a:solidFill>
              </a:rPr>
              <a:t>วิเคราะห์</a:t>
            </a:r>
            <a:r>
              <a:rPr lang="th-TH" sz="4000" b="1" dirty="0" smtClean="0">
                <a:solidFill>
                  <a:srgbClr val="FFFF00"/>
                </a:solidFill>
              </a:rPr>
              <a:t>วิจัย</a:t>
            </a:r>
            <a:r>
              <a:rPr lang="en-US" sz="4000" b="1" dirty="0" smtClean="0">
                <a:solidFill>
                  <a:srgbClr val="FFFF00"/>
                </a:solidFill>
              </a:rPr>
              <a:t> - </a:t>
            </a:r>
            <a:r>
              <a:rPr lang="th-TH" sz="4000" b="1" dirty="0" smtClean="0">
                <a:solidFill>
                  <a:srgbClr val="FFFF00"/>
                </a:solidFill>
              </a:rPr>
              <a:t>การ</a:t>
            </a:r>
            <a:r>
              <a:rPr lang="th-TH" sz="4000" b="1" dirty="0">
                <a:solidFill>
                  <a:srgbClr val="FFFF00"/>
                </a:solidFill>
              </a:rPr>
              <a:t>พัฒนาหลักสูตร  กระบวนการเรียนรู้ </a:t>
            </a:r>
            <a:r>
              <a:rPr lang="en-US" sz="4000" b="1" dirty="0" smtClean="0">
                <a:solidFill>
                  <a:srgbClr val="FFFF00"/>
                </a:solidFill>
              </a:rPr>
              <a:t>  </a:t>
            </a:r>
            <a:r>
              <a:rPr lang="th-TH" sz="4000" b="1" dirty="0" smtClean="0">
                <a:solidFill>
                  <a:srgbClr val="FFFF00"/>
                </a:solidFill>
              </a:rPr>
              <a:t>สื่อ นวัตกรรม</a:t>
            </a:r>
            <a:r>
              <a:rPr lang="en-US" sz="4000" b="1" dirty="0" smtClean="0">
                <a:solidFill>
                  <a:srgbClr val="FFFF00"/>
                </a:solidFill>
              </a:rPr>
              <a:t>  </a:t>
            </a:r>
            <a:r>
              <a:rPr lang="th-TH" sz="4000" b="1" dirty="0" smtClean="0">
                <a:solidFill>
                  <a:srgbClr val="FFFF00"/>
                </a:solidFill>
              </a:rPr>
              <a:t>และ</a:t>
            </a:r>
            <a:r>
              <a:rPr lang="th-TH" sz="4000" b="1" dirty="0">
                <a:solidFill>
                  <a:srgbClr val="FFFF00"/>
                </a:solidFill>
              </a:rPr>
              <a:t>เทคโนโลยีทางการศึกษา  </a:t>
            </a:r>
            <a:r>
              <a:rPr lang="en-US" sz="4000" b="1" dirty="0" smtClean="0">
                <a:solidFill>
                  <a:srgbClr val="FFFF00"/>
                </a:solidFill>
              </a:rPr>
              <a:t>         </a:t>
            </a:r>
            <a:r>
              <a:rPr lang="th-TH" sz="4000" b="1" dirty="0" smtClean="0">
                <a:solidFill>
                  <a:srgbClr val="FFFF00"/>
                </a:solidFill>
              </a:rPr>
              <a:t>เพื่อ</a:t>
            </a:r>
            <a:r>
              <a:rPr lang="th-TH" sz="4000" b="1" dirty="0">
                <a:solidFill>
                  <a:srgbClr val="FFFF00"/>
                </a:solidFill>
              </a:rPr>
              <a:t>พัฒนาระบบการ</a:t>
            </a:r>
            <a:r>
              <a:rPr lang="th-TH" sz="4000" b="1" dirty="0" smtClean="0">
                <a:solidFill>
                  <a:srgbClr val="FFFF00"/>
                </a:solidFill>
              </a:rPr>
              <a:t>บริหารงาน</a:t>
            </a:r>
            <a:r>
              <a:rPr lang="th-TH" sz="4000" b="1" dirty="0">
                <a:solidFill>
                  <a:srgbClr val="FFFF00"/>
                </a:solidFill>
              </a:rPr>
              <a:t>วิชาการ </a:t>
            </a:r>
            <a:r>
              <a:rPr lang="en-US" sz="4000" b="1" dirty="0" smtClean="0">
                <a:solidFill>
                  <a:srgbClr val="FFFF00"/>
                </a:solidFill>
              </a:rPr>
              <a:t>       </a:t>
            </a:r>
            <a:r>
              <a:rPr lang="th-TH" sz="4000" b="1" dirty="0" smtClean="0">
                <a:solidFill>
                  <a:srgbClr val="FFFF00"/>
                </a:solidFill>
              </a:rPr>
              <a:t>พัฒนามาตรฐาน</a:t>
            </a:r>
            <a:r>
              <a:rPr lang="en-US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FF00"/>
                </a:solidFill>
              </a:rPr>
              <a:t>และ</a:t>
            </a:r>
            <a:r>
              <a:rPr lang="th-TH" sz="4000" b="1" dirty="0">
                <a:solidFill>
                  <a:srgbClr val="FFFF00"/>
                </a:solidFill>
              </a:rPr>
              <a:t>การประกันคุณภาพการศึกษา  เพื่อใช้ในการปฏิบัติงานและเผยแพร่แก่ผู้บริหารสถานศึกษา ครู และผู้ที่สนใจทั่วไป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b="1" dirty="0">
                <a:solidFill>
                  <a:schemeClr val="bg1"/>
                </a:solidFill>
              </a:rPr>
              <a:t/>
            </a:r>
            <a:br>
              <a:rPr lang="en-US" sz="4000" b="1" dirty="0">
                <a:solidFill>
                  <a:schemeClr val="bg1"/>
                </a:solidFill>
              </a:rPr>
            </a:b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04800" y="-98425"/>
            <a:ext cx="8382000" cy="1470025"/>
          </a:xfrm>
        </p:spPr>
        <p:txBody>
          <a:bodyPr>
            <a:noAutofit/>
          </a:bodyPr>
          <a:lstStyle/>
          <a:p>
            <a:pPr algn="l"/>
            <a:r>
              <a:rPr lang="th-TH" sz="4000" b="1" dirty="0">
                <a:solidFill>
                  <a:srgbClr val="FFFF00"/>
                </a:solidFill>
                <a:cs typeface="+mn-cs"/>
              </a:rPr>
              <a:t>มาตรฐาน</a:t>
            </a:r>
            <a:r>
              <a:rPr lang="th-TH" sz="4000" b="1" dirty="0" err="1">
                <a:solidFill>
                  <a:srgbClr val="FFFF00"/>
                </a:solidFill>
                <a:cs typeface="+mn-cs"/>
              </a:rPr>
              <a:t>วิทย</a:t>
            </a:r>
            <a:r>
              <a:rPr lang="th-TH" sz="4000" b="1" dirty="0">
                <a:solidFill>
                  <a:srgbClr val="FFFF00"/>
                </a:solidFill>
                <a:cs typeface="+mn-cs"/>
              </a:rPr>
              <a:t>ฐานะ : ศึกษานิเทศก์ชำนาญการพิเศษ</a:t>
            </a:r>
            <a:endParaRPr lang="en-US" sz="4000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4000" dirty="0"/>
              <a:t/>
            </a:r>
            <a:br>
              <a:rPr lang="en-US" sz="4000" dirty="0"/>
            </a:br>
            <a:r>
              <a:rPr lang="en-US" sz="4000" b="1" dirty="0">
                <a:solidFill>
                  <a:schemeClr val="bg1"/>
                </a:solidFill>
              </a:rPr>
              <a:t/>
            </a:r>
            <a:br>
              <a:rPr lang="en-US" sz="4000" b="1" dirty="0">
                <a:solidFill>
                  <a:schemeClr val="bg1"/>
                </a:solidFill>
              </a:rPr>
            </a:b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81000" y="1981200"/>
            <a:ext cx="86106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sz="3000" b="1" dirty="0" smtClean="0">
                <a:solidFill>
                  <a:schemeClr val="bg1"/>
                </a:solidFill>
              </a:rPr>
              <a:t>    </a:t>
            </a:r>
            <a:r>
              <a:rPr lang="th-TH" sz="3000" b="1" dirty="0" smtClean="0">
                <a:solidFill>
                  <a:schemeClr val="bg1"/>
                </a:solidFill>
              </a:rPr>
              <a:t>มี</a:t>
            </a:r>
            <a:r>
              <a:rPr lang="th-TH" sz="3000" b="1" dirty="0">
                <a:solidFill>
                  <a:schemeClr val="bg1"/>
                </a:solidFill>
              </a:rPr>
              <a:t>ความรู้ ความเข้าใจในหลักการนิเทศ</a:t>
            </a:r>
            <a:r>
              <a:rPr lang="th-TH" sz="3000" b="1" dirty="0" smtClean="0">
                <a:solidFill>
                  <a:schemeClr val="bg1"/>
                </a:solidFill>
              </a:rPr>
              <a:t>การศึกษา</a:t>
            </a:r>
            <a:r>
              <a:rPr lang="en-US" sz="3000" b="1" dirty="0" smtClean="0">
                <a:solidFill>
                  <a:schemeClr val="bg1"/>
                </a:solidFill>
              </a:rPr>
              <a:t>  </a:t>
            </a:r>
            <a:r>
              <a:rPr lang="th-TH" sz="3000" b="1" dirty="0" smtClean="0">
                <a:solidFill>
                  <a:schemeClr val="bg1"/>
                </a:solidFill>
              </a:rPr>
              <a:t>หลักสูตร </a:t>
            </a:r>
            <a:r>
              <a:rPr lang="en-US" sz="3000" b="1" dirty="0" smtClean="0">
                <a:solidFill>
                  <a:schemeClr val="bg1"/>
                </a:solidFill>
              </a:rPr>
              <a:t> </a:t>
            </a:r>
            <a:r>
              <a:rPr lang="th-TH" sz="3000" b="1" dirty="0" smtClean="0">
                <a:solidFill>
                  <a:schemeClr val="bg1"/>
                </a:solidFill>
              </a:rPr>
              <a:t>กระบวนการ</a:t>
            </a:r>
            <a:r>
              <a:rPr lang="th-TH" sz="3000" b="1" dirty="0">
                <a:solidFill>
                  <a:schemeClr val="bg1"/>
                </a:solidFill>
              </a:rPr>
              <a:t>เรียนรู้ การวัดการประเมินผล</a:t>
            </a:r>
            <a:r>
              <a:rPr lang="en-US" sz="3000" b="1" dirty="0">
                <a:solidFill>
                  <a:schemeClr val="bg1"/>
                </a:solidFill>
              </a:rPr>
              <a:t> </a:t>
            </a:r>
            <a:r>
              <a:rPr lang="th-TH" sz="3000" b="1" dirty="0" smtClean="0">
                <a:solidFill>
                  <a:schemeClr val="bg1"/>
                </a:solidFill>
              </a:rPr>
              <a:t>การ</a:t>
            </a:r>
            <a:r>
              <a:rPr lang="th-TH" sz="3000" b="1" dirty="0">
                <a:solidFill>
                  <a:schemeClr val="bg1"/>
                </a:solidFill>
              </a:rPr>
              <a:t>ประเมินผลการศึกษา </a:t>
            </a:r>
            <a:r>
              <a:rPr lang="th-TH" sz="3000" b="1" dirty="0" smtClean="0">
                <a:solidFill>
                  <a:schemeClr val="bg1"/>
                </a:solidFill>
              </a:rPr>
              <a:t>การ</a:t>
            </a:r>
            <a:r>
              <a:rPr lang="th-TH" sz="3000" b="1" dirty="0">
                <a:solidFill>
                  <a:schemeClr val="bg1"/>
                </a:solidFill>
              </a:rPr>
              <a:t>ประกัน</a:t>
            </a:r>
            <a:r>
              <a:rPr lang="th-TH" sz="3000" b="1" dirty="0" smtClean="0">
                <a:solidFill>
                  <a:schemeClr val="bg1"/>
                </a:solidFill>
              </a:rPr>
              <a:t>คุณภาพ</a:t>
            </a:r>
            <a:r>
              <a:rPr lang="en-US" sz="3000" b="1" dirty="0" smtClean="0">
                <a:solidFill>
                  <a:schemeClr val="bg1"/>
                </a:solidFill>
              </a:rPr>
              <a:t>   </a:t>
            </a:r>
            <a:r>
              <a:rPr lang="th-TH" sz="3000" b="1" dirty="0" smtClean="0">
                <a:solidFill>
                  <a:schemeClr val="bg1"/>
                </a:solidFill>
              </a:rPr>
              <a:t>ระบบ</a:t>
            </a:r>
            <a:r>
              <a:rPr lang="th-TH" sz="3000" b="1" dirty="0">
                <a:solidFill>
                  <a:schemeClr val="bg1"/>
                </a:solidFill>
              </a:rPr>
              <a:t>ดูแลช่วยเหลือครูและผู้เรียน </a:t>
            </a:r>
            <a:r>
              <a:rPr lang="en-US" sz="3000" b="1" dirty="0" smtClean="0">
                <a:solidFill>
                  <a:schemeClr val="bg1"/>
                </a:solidFill>
              </a:rPr>
              <a:t> </a:t>
            </a:r>
            <a:r>
              <a:rPr lang="th-TH" sz="3000" b="1" dirty="0" smtClean="0">
                <a:solidFill>
                  <a:schemeClr val="bg1"/>
                </a:solidFill>
              </a:rPr>
              <a:t> </a:t>
            </a:r>
            <a:r>
              <a:rPr lang="th-TH" sz="3000" b="1" dirty="0">
                <a:solidFill>
                  <a:schemeClr val="bg1"/>
                </a:solidFill>
              </a:rPr>
              <a:t>เครื่องมือการนิเทศใน</a:t>
            </a:r>
            <a:r>
              <a:rPr lang="th-TH" sz="3000" b="1" dirty="0" smtClean="0">
                <a:solidFill>
                  <a:schemeClr val="bg1"/>
                </a:solidFill>
              </a:rPr>
              <a:t>ระดับพื้นฐาน   </a:t>
            </a:r>
            <a:r>
              <a:rPr lang="th-TH" sz="3000" b="1" dirty="0">
                <a:solidFill>
                  <a:schemeClr val="bg1"/>
                </a:solidFill>
              </a:rPr>
              <a:t>มีความสามารถในการวางแผนการนิเทศการศึกษา </a:t>
            </a:r>
            <a:r>
              <a:rPr lang="en-US" sz="3000" b="1" dirty="0" smtClean="0">
                <a:solidFill>
                  <a:schemeClr val="bg1"/>
                </a:solidFill>
              </a:rPr>
              <a:t> </a:t>
            </a:r>
            <a:r>
              <a:rPr lang="th-TH" sz="3000" b="1" dirty="0" smtClean="0">
                <a:solidFill>
                  <a:schemeClr val="bg1"/>
                </a:solidFill>
              </a:rPr>
              <a:t>งาน</a:t>
            </a:r>
            <a:r>
              <a:rPr lang="th-TH" sz="3000" b="1" dirty="0">
                <a:solidFill>
                  <a:schemeClr val="bg1"/>
                </a:solidFill>
              </a:rPr>
              <a:t>วิชาการ </a:t>
            </a:r>
            <a:r>
              <a:rPr lang="en-US" sz="3000" b="1" dirty="0" smtClean="0">
                <a:solidFill>
                  <a:schemeClr val="bg1"/>
                </a:solidFill>
              </a:rPr>
              <a:t>  </a:t>
            </a:r>
            <a:r>
              <a:rPr lang="th-TH" sz="3000" b="1" dirty="0" smtClean="0">
                <a:solidFill>
                  <a:schemeClr val="bg1"/>
                </a:solidFill>
              </a:rPr>
              <a:t>งานติดตาม</a:t>
            </a:r>
            <a:r>
              <a:rPr lang="en-US" sz="3000" b="1" dirty="0" smtClean="0">
                <a:solidFill>
                  <a:schemeClr val="bg1"/>
                </a:solidFill>
              </a:rPr>
              <a:t> </a:t>
            </a:r>
            <a:r>
              <a:rPr lang="th-TH" sz="3000" b="1" dirty="0" smtClean="0">
                <a:solidFill>
                  <a:schemeClr val="bg1"/>
                </a:solidFill>
              </a:rPr>
              <a:t> </a:t>
            </a:r>
            <a:r>
              <a:rPr lang="th-TH" sz="3000" b="1" dirty="0">
                <a:solidFill>
                  <a:schemeClr val="bg1"/>
                </a:solidFill>
              </a:rPr>
              <a:t>ตรวจสอบ </a:t>
            </a:r>
            <a:r>
              <a:rPr lang="en-US" sz="3000" b="1" dirty="0" smtClean="0">
                <a:solidFill>
                  <a:schemeClr val="bg1"/>
                </a:solidFill>
              </a:rPr>
              <a:t> </a:t>
            </a:r>
            <a:r>
              <a:rPr lang="th-TH" sz="3000" b="1" dirty="0" smtClean="0">
                <a:solidFill>
                  <a:schemeClr val="bg1"/>
                </a:solidFill>
              </a:rPr>
              <a:t>ประเมินผล </a:t>
            </a:r>
            <a:r>
              <a:rPr lang="en-US" sz="3000" b="1" dirty="0" smtClean="0">
                <a:solidFill>
                  <a:schemeClr val="bg1"/>
                </a:solidFill>
              </a:rPr>
              <a:t> </a:t>
            </a:r>
            <a:r>
              <a:rPr lang="th-TH" sz="3000" b="1" dirty="0" smtClean="0">
                <a:solidFill>
                  <a:schemeClr val="bg1"/>
                </a:solidFill>
              </a:rPr>
              <a:t>การ</a:t>
            </a:r>
            <a:r>
              <a:rPr lang="th-TH" sz="3000" b="1" dirty="0">
                <a:solidFill>
                  <a:schemeClr val="bg1"/>
                </a:solidFill>
              </a:rPr>
              <a:t>จัดการ</a:t>
            </a:r>
            <a:r>
              <a:rPr lang="th-TH" sz="3000" b="1" dirty="0" smtClean="0">
                <a:solidFill>
                  <a:schemeClr val="bg1"/>
                </a:solidFill>
              </a:rPr>
              <a:t>ศึกษา</a:t>
            </a:r>
            <a:r>
              <a:rPr lang="en-US" sz="3000" b="1" dirty="0" smtClean="0">
                <a:solidFill>
                  <a:schemeClr val="bg1"/>
                </a:solidFill>
              </a:rPr>
              <a:t> </a:t>
            </a:r>
            <a:r>
              <a:rPr lang="th-TH" sz="3000" b="1" dirty="0" smtClean="0">
                <a:solidFill>
                  <a:schemeClr val="bg1"/>
                </a:solidFill>
              </a:rPr>
              <a:t>และ</a:t>
            </a:r>
            <a:r>
              <a:rPr lang="th-TH" sz="3000" b="1" dirty="0">
                <a:solidFill>
                  <a:schemeClr val="bg1"/>
                </a:solidFill>
              </a:rPr>
              <a:t>จัดทำรายงาน  </a:t>
            </a:r>
            <a:r>
              <a:rPr lang="en-US" sz="3000" b="1" dirty="0" smtClean="0">
                <a:solidFill>
                  <a:schemeClr val="bg1"/>
                </a:solidFill>
              </a:rPr>
              <a:t>    </a:t>
            </a:r>
            <a:r>
              <a:rPr lang="th-TH" sz="3000" b="1" dirty="0" smtClean="0">
                <a:solidFill>
                  <a:schemeClr val="bg1"/>
                </a:solidFill>
              </a:rPr>
              <a:t> </a:t>
            </a:r>
            <a:r>
              <a:rPr lang="th-TH" sz="3000" b="1" dirty="0">
                <a:solidFill>
                  <a:srgbClr val="FFFF00"/>
                </a:solidFill>
              </a:rPr>
              <a:t>โดยแสดงให้เห็นว่ามีความคิดริเริ่มสร้างสรรค์  </a:t>
            </a:r>
            <a:r>
              <a:rPr lang="th-TH" sz="3000" b="1" dirty="0" smtClean="0">
                <a:solidFill>
                  <a:srgbClr val="FFFF00"/>
                </a:solidFill>
              </a:rPr>
              <a:t>มีการ</a:t>
            </a:r>
            <a:r>
              <a:rPr lang="th-TH" sz="3000" b="1" dirty="0">
                <a:solidFill>
                  <a:srgbClr val="FFFF00"/>
                </a:solidFill>
              </a:rPr>
              <a:t>ปรับประยุกต์ระเบียบแบบแผนที่กำหนดให้เหมาะสมกับสถานการณ์  </a:t>
            </a:r>
            <a:r>
              <a:rPr lang="th-TH" sz="3000" b="1" dirty="0" smtClean="0">
                <a:solidFill>
                  <a:srgbClr val="FFFF00"/>
                </a:solidFill>
              </a:rPr>
              <a:t>มี</a:t>
            </a:r>
            <a:r>
              <a:rPr lang="th-TH" sz="3000" b="1" dirty="0">
                <a:solidFill>
                  <a:srgbClr val="FFFF00"/>
                </a:solidFill>
              </a:rPr>
              <a:t>การพัฒนาตนและพัฒนาวิชาชีพ  </a:t>
            </a:r>
            <a:r>
              <a:rPr lang="th-TH" sz="3000" b="1" dirty="0" smtClean="0">
                <a:solidFill>
                  <a:srgbClr val="FFFF00"/>
                </a:solidFill>
              </a:rPr>
              <a:t>  </a:t>
            </a:r>
            <a:r>
              <a:rPr lang="th-TH" sz="3000" b="1" dirty="0" smtClean="0">
                <a:solidFill>
                  <a:schemeClr val="bg1"/>
                </a:solidFill>
              </a:rPr>
              <a:t>มี</a:t>
            </a:r>
            <a:r>
              <a:rPr lang="en-US" sz="3000" b="1" dirty="0" smtClean="0">
                <a:solidFill>
                  <a:schemeClr val="bg1"/>
                </a:solidFill>
              </a:rPr>
              <a:t> </a:t>
            </a:r>
            <a:r>
              <a:rPr lang="th-TH" sz="3000" b="1" dirty="0" smtClean="0">
                <a:solidFill>
                  <a:schemeClr val="bg1"/>
                </a:solidFill>
              </a:rPr>
              <a:t>ทักษะ</a:t>
            </a:r>
            <a:r>
              <a:rPr lang="th-TH" sz="3000" b="1" dirty="0">
                <a:solidFill>
                  <a:schemeClr val="bg1"/>
                </a:solidFill>
              </a:rPr>
              <a:t>ในการนิเทศที่คำนึงถึงความแตกต่างของครู  </a:t>
            </a:r>
            <a:r>
              <a:rPr lang="th-TH" sz="3000" b="1" dirty="0" smtClean="0">
                <a:solidFill>
                  <a:schemeClr val="bg1"/>
                </a:solidFill>
              </a:rPr>
              <a:t>ส่งผล</a:t>
            </a:r>
            <a:r>
              <a:rPr lang="th-TH" sz="3000" b="1" dirty="0">
                <a:solidFill>
                  <a:schemeClr val="bg1"/>
                </a:solidFill>
              </a:rPr>
              <a:t>ให้ครูและบุคลากรในสถานศึกษา </a:t>
            </a:r>
            <a:r>
              <a:rPr lang="en-US" sz="3000" b="1" dirty="0" smtClean="0">
                <a:solidFill>
                  <a:schemeClr val="bg1"/>
                </a:solidFill>
              </a:rPr>
              <a:t>  </a:t>
            </a:r>
            <a:r>
              <a:rPr lang="th-TH" sz="3000" b="1" dirty="0" smtClean="0">
                <a:solidFill>
                  <a:schemeClr val="bg1"/>
                </a:solidFill>
              </a:rPr>
              <a:t>สามารถ</a:t>
            </a:r>
            <a:r>
              <a:rPr lang="th-TH" sz="3000" b="1" dirty="0">
                <a:solidFill>
                  <a:schemeClr val="bg1"/>
                </a:solidFill>
              </a:rPr>
              <a:t>จัดกระบวนการเรียนรู้</a:t>
            </a:r>
            <a:r>
              <a:rPr lang="th-TH" sz="3000" b="1" dirty="0" smtClean="0">
                <a:solidFill>
                  <a:schemeClr val="bg1"/>
                </a:solidFill>
              </a:rPr>
              <a:t>บรรลุเป้าหมาย</a:t>
            </a:r>
            <a:r>
              <a:rPr lang="th-TH" sz="3000" b="1" dirty="0">
                <a:solidFill>
                  <a:schemeClr val="bg1"/>
                </a:solidFill>
              </a:rPr>
              <a:t>ของหลักสูตร </a:t>
            </a:r>
            <a:r>
              <a:rPr lang="en-US" sz="3000" b="1" dirty="0" smtClean="0">
                <a:solidFill>
                  <a:schemeClr val="bg1"/>
                </a:solidFill>
              </a:rPr>
              <a:t>     </a:t>
            </a:r>
            <a:r>
              <a:rPr lang="th-TH" sz="3000" b="1" dirty="0" smtClean="0">
                <a:solidFill>
                  <a:srgbClr val="FFFF00"/>
                </a:solidFill>
              </a:rPr>
              <a:t>มี</a:t>
            </a:r>
            <a:r>
              <a:rPr lang="th-TH" sz="3000" b="1" dirty="0">
                <a:solidFill>
                  <a:srgbClr val="FFFF00"/>
                </a:solidFill>
              </a:rPr>
              <a:t>คุณภาพตามมาตรฐานการศึกษาของ</a:t>
            </a:r>
            <a:r>
              <a:rPr lang="th-TH" sz="3000" b="1" dirty="0" smtClean="0">
                <a:solidFill>
                  <a:srgbClr val="FFFF00"/>
                </a:solidFill>
              </a:rPr>
              <a:t>สถานศึกษา</a:t>
            </a:r>
            <a:r>
              <a:rPr lang="en-US" sz="3000" b="1" dirty="0" smtClean="0">
                <a:solidFill>
                  <a:srgbClr val="FFFF00"/>
                </a:solidFill>
              </a:rPr>
              <a:t>    </a:t>
            </a:r>
            <a:r>
              <a:rPr lang="th-TH" sz="3000" b="1" dirty="0" smtClean="0">
                <a:solidFill>
                  <a:schemeClr val="bg1"/>
                </a:solidFill>
              </a:rPr>
              <a:t> </a:t>
            </a:r>
            <a:r>
              <a:rPr lang="th-TH" sz="3000" b="1" dirty="0">
                <a:solidFill>
                  <a:schemeClr val="bg1"/>
                </a:solidFill>
              </a:rPr>
              <a:t>เป็นผู้มีวินัย คุณธรรม จริยธรรมและจรรยาบรรณวิชาชีพ</a:t>
            </a:r>
            <a:endParaRPr lang="en-US" sz="3000" b="1" dirty="0">
              <a:solidFill>
                <a:schemeClr val="bg1"/>
              </a:solidFill>
            </a:endParaRPr>
          </a:p>
          <a:p>
            <a:pPr lvl="0">
              <a:spcBef>
                <a:spcPct val="0"/>
              </a:spcBef>
            </a:pP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dirty="0">
                <a:solidFill>
                  <a:schemeClr val="bg1"/>
                </a:solidFill>
              </a:rPr>
              <a:t/>
            </a:r>
            <a:br>
              <a:rPr lang="en-US" sz="3200" b="1" dirty="0">
                <a:solidFill>
                  <a:schemeClr val="bg1"/>
                </a:solidFill>
              </a:rPr>
            </a:br>
            <a:r>
              <a:rPr lang="en-US" sz="3200" b="1" dirty="0">
                <a:solidFill>
                  <a:schemeClr val="bg1"/>
                </a:solidFill>
              </a:rPr>
              <a:t/>
            </a:r>
            <a:br>
              <a:rPr lang="en-US" sz="3200" b="1" dirty="0">
                <a:solidFill>
                  <a:schemeClr val="bg1"/>
                </a:solidFill>
              </a:rPr>
            </a:b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04800" y="-98425"/>
            <a:ext cx="8382000" cy="1470025"/>
          </a:xfrm>
        </p:spPr>
        <p:txBody>
          <a:bodyPr>
            <a:noAutofit/>
          </a:bodyPr>
          <a:lstStyle/>
          <a:p>
            <a:pPr algn="l"/>
            <a:r>
              <a:rPr lang="th-TH" sz="4000" b="1" dirty="0">
                <a:solidFill>
                  <a:srgbClr val="FFFF00"/>
                </a:solidFill>
                <a:cs typeface="+mn-cs"/>
              </a:rPr>
              <a:t>มาตรฐาน</a:t>
            </a:r>
            <a:r>
              <a:rPr lang="th-TH" sz="4000" b="1" dirty="0" err="1">
                <a:solidFill>
                  <a:srgbClr val="FFFF00"/>
                </a:solidFill>
                <a:cs typeface="+mn-cs"/>
              </a:rPr>
              <a:t>วิทย</a:t>
            </a:r>
            <a:r>
              <a:rPr lang="th-TH" sz="4000" b="1" dirty="0">
                <a:solidFill>
                  <a:srgbClr val="FFFF00"/>
                </a:solidFill>
                <a:cs typeface="+mn-cs"/>
              </a:rPr>
              <a:t>ฐานะ : </a:t>
            </a:r>
            <a:r>
              <a:rPr lang="th-TH" sz="4000" b="1" dirty="0" smtClean="0">
                <a:solidFill>
                  <a:srgbClr val="FFFF00"/>
                </a:solidFill>
                <a:cs typeface="+mn-cs"/>
              </a:rPr>
              <a:t>ศึกษานิเทศก์เชี่ยวชาญ</a:t>
            </a:r>
            <a:endParaRPr lang="en-US" sz="4000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4000" dirty="0"/>
              <a:t/>
            </a:r>
            <a:br>
              <a:rPr lang="en-US" sz="4000" dirty="0"/>
            </a:br>
            <a:r>
              <a:rPr lang="en-US" sz="4000" b="1" dirty="0">
                <a:solidFill>
                  <a:schemeClr val="bg1"/>
                </a:solidFill>
              </a:rPr>
              <a:t/>
            </a:r>
            <a:br>
              <a:rPr lang="en-US" sz="4000" b="1" dirty="0">
                <a:solidFill>
                  <a:schemeClr val="bg1"/>
                </a:solidFill>
              </a:rPr>
            </a:b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81000" y="1905000"/>
            <a:ext cx="86106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sz="3000" b="1" dirty="0" smtClean="0">
                <a:solidFill>
                  <a:schemeClr val="bg1"/>
                </a:solidFill>
              </a:rPr>
              <a:t>    </a:t>
            </a:r>
            <a:r>
              <a:rPr lang="th-TH" sz="3000" b="1" dirty="0">
                <a:solidFill>
                  <a:schemeClr val="bg1"/>
                </a:solidFill>
              </a:rPr>
              <a:t>มีความรู้ความเข้าใจในหลักการนิเทศ</a:t>
            </a:r>
            <a:r>
              <a:rPr lang="th-TH" sz="3000" b="1" dirty="0" smtClean="0">
                <a:solidFill>
                  <a:schemeClr val="bg1"/>
                </a:solidFill>
              </a:rPr>
              <a:t>การศึกษา</a:t>
            </a:r>
            <a:r>
              <a:rPr lang="en-US" sz="3000" b="1" dirty="0" smtClean="0">
                <a:solidFill>
                  <a:schemeClr val="bg1"/>
                </a:solidFill>
              </a:rPr>
              <a:t> </a:t>
            </a:r>
            <a:r>
              <a:rPr lang="th-TH" sz="3000" b="1" dirty="0" smtClean="0">
                <a:solidFill>
                  <a:schemeClr val="bg1"/>
                </a:solidFill>
              </a:rPr>
              <a:t>หลักสูตร </a:t>
            </a:r>
            <a:r>
              <a:rPr lang="th-TH" sz="3000" b="1" dirty="0">
                <a:solidFill>
                  <a:schemeClr val="bg1"/>
                </a:solidFill>
              </a:rPr>
              <a:t>กระบวนการเรียนรู้  การวัดการ</a:t>
            </a:r>
            <a:r>
              <a:rPr lang="th-TH" sz="3000" b="1" dirty="0" smtClean="0">
                <a:solidFill>
                  <a:schemeClr val="bg1"/>
                </a:solidFill>
              </a:rPr>
              <a:t>ประเมินผลการศึกษา  </a:t>
            </a:r>
            <a:r>
              <a:rPr lang="th-TH" sz="3000" b="1" dirty="0">
                <a:solidFill>
                  <a:schemeClr val="bg1"/>
                </a:solidFill>
              </a:rPr>
              <a:t>การประกันคุณภาพ  ระบบดูแลช่วยเหลือครูและผู้เรียน </a:t>
            </a:r>
            <a:r>
              <a:rPr lang="en-US" sz="3000" b="1" dirty="0" smtClean="0">
                <a:solidFill>
                  <a:schemeClr val="bg1"/>
                </a:solidFill>
              </a:rPr>
              <a:t> </a:t>
            </a:r>
            <a:r>
              <a:rPr lang="th-TH" sz="3000" b="1" dirty="0" smtClean="0">
                <a:solidFill>
                  <a:srgbClr val="FFFF00"/>
                </a:solidFill>
              </a:rPr>
              <a:t>เครื่องมือ</a:t>
            </a:r>
            <a:r>
              <a:rPr lang="th-TH" sz="3000" b="1" dirty="0">
                <a:solidFill>
                  <a:srgbClr val="FFFF00"/>
                </a:solidFill>
              </a:rPr>
              <a:t>การนิเทศในระดับสูง  </a:t>
            </a:r>
            <a:r>
              <a:rPr lang="en-US" sz="3000" b="1" dirty="0" smtClean="0">
                <a:solidFill>
                  <a:srgbClr val="FFFF00"/>
                </a:solidFill>
              </a:rPr>
              <a:t> </a:t>
            </a:r>
            <a:r>
              <a:rPr lang="th-TH" sz="3000" b="1" dirty="0" smtClean="0">
                <a:solidFill>
                  <a:schemeClr val="bg1"/>
                </a:solidFill>
              </a:rPr>
              <a:t>มี</a:t>
            </a:r>
            <a:r>
              <a:rPr lang="th-TH" sz="3000" b="1" dirty="0">
                <a:solidFill>
                  <a:schemeClr val="bg1"/>
                </a:solidFill>
              </a:rPr>
              <a:t>ความสามารถ</a:t>
            </a:r>
            <a:br>
              <a:rPr lang="th-TH" sz="3000" b="1" dirty="0">
                <a:solidFill>
                  <a:schemeClr val="bg1"/>
                </a:solidFill>
              </a:rPr>
            </a:br>
            <a:r>
              <a:rPr lang="th-TH" sz="3000" b="1" dirty="0">
                <a:solidFill>
                  <a:schemeClr val="bg1"/>
                </a:solidFill>
              </a:rPr>
              <a:t>ในการวางแผนการนิเทศการศึกษา    งานวิชาการ  </a:t>
            </a:r>
            <a:r>
              <a:rPr lang="th-TH" sz="3000" b="1" dirty="0" smtClean="0">
                <a:solidFill>
                  <a:schemeClr val="bg1"/>
                </a:solidFill>
              </a:rPr>
              <a:t> </a:t>
            </a:r>
            <a:r>
              <a:rPr lang="th-TH" sz="3000" b="1" dirty="0">
                <a:solidFill>
                  <a:schemeClr val="bg1"/>
                </a:solidFill>
              </a:rPr>
              <a:t>งานติดตามตรวจสอบ   ประเมินผลการจัดการศึกษา  และจัดทำรายงาน      </a:t>
            </a:r>
            <a:r>
              <a:rPr lang="th-TH" sz="3000" b="1" dirty="0">
                <a:solidFill>
                  <a:srgbClr val="FFFF00"/>
                </a:solidFill>
              </a:rPr>
              <a:t>โดยแสดงให้เห็นว่ามีการวิเคราะห์ </a:t>
            </a:r>
            <a:r>
              <a:rPr lang="en-US" sz="3000" b="1" dirty="0" smtClean="0">
                <a:solidFill>
                  <a:srgbClr val="FFFF00"/>
                </a:solidFill>
              </a:rPr>
              <a:t> </a:t>
            </a:r>
            <a:r>
              <a:rPr lang="th-TH" sz="3000" b="1" dirty="0" smtClean="0">
                <a:solidFill>
                  <a:srgbClr val="FFFF00"/>
                </a:solidFill>
              </a:rPr>
              <a:t>สังเคราะห์ </a:t>
            </a:r>
            <a:r>
              <a:rPr lang="en-US" sz="3000" b="1" dirty="0" smtClean="0">
                <a:solidFill>
                  <a:srgbClr val="FFFF00"/>
                </a:solidFill>
              </a:rPr>
              <a:t> </a:t>
            </a:r>
            <a:r>
              <a:rPr lang="th-TH" sz="3000" b="1" dirty="0" smtClean="0">
                <a:solidFill>
                  <a:srgbClr val="FFFF00"/>
                </a:solidFill>
              </a:rPr>
              <a:t>คิดค้น</a:t>
            </a:r>
            <a:r>
              <a:rPr lang="th-TH" sz="3000" b="1" dirty="0">
                <a:solidFill>
                  <a:srgbClr val="FFFF00"/>
                </a:solidFill>
              </a:rPr>
              <a:t>วิจัย และนำผลไปใช้ในการพัฒนา</a:t>
            </a:r>
            <a:r>
              <a:rPr lang="th-TH" sz="3000" b="1" dirty="0" smtClean="0">
                <a:solidFill>
                  <a:srgbClr val="FFFF00"/>
                </a:solidFill>
              </a:rPr>
              <a:t>ครูและ</a:t>
            </a:r>
            <a:r>
              <a:rPr lang="th-TH" sz="3000" b="1" dirty="0">
                <a:solidFill>
                  <a:srgbClr val="FFFF00"/>
                </a:solidFill>
              </a:rPr>
              <a:t>บุคลากรทางการศึกษา  </a:t>
            </a:r>
            <a:r>
              <a:rPr lang="en-US" sz="3000" b="1" dirty="0" smtClean="0">
                <a:solidFill>
                  <a:srgbClr val="FFFF00"/>
                </a:solidFill>
              </a:rPr>
              <a:t> </a:t>
            </a:r>
            <a:r>
              <a:rPr lang="th-TH" sz="3000" b="1" dirty="0" smtClean="0">
                <a:solidFill>
                  <a:srgbClr val="FFFF00"/>
                </a:solidFill>
              </a:rPr>
              <a:t>กระบวนการ</a:t>
            </a:r>
            <a:r>
              <a:rPr lang="th-TH" sz="3000" b="1" dirty="0">
                <a:solidFill>
                  <a:srgbClr val="FFFF00"/>
                </a:solidFill>
              </a:rPr>
              <a:t>จัดการเรียนรู้  </a:t>
            </a:r>
            <a:r>
              <a:rPr lang="th-TH" sz="3000" b="1" dirty="0" smtClean="0">
                <a:solidFill>
                  <a:srgbClr val="FFFF00"/>
                </a:solidFill>
              </a:rPr>
              <a:t> </a:t>
            </a:r>
            <a:r>
              <a:rPr lang="th-TH" sz="3000" b="1" dirty="0">
                <a:solidFill>
                  <a:srgbClr val="FFFF00"/>
                </a:solidFill>
              </a:rPr>
              <a:t>และมีการพัฒนาตน และพัฒนาวิชาชีพ </a:t>
            </a:r>
            <a:r>
              <a:rPr lang="en-US" sz="3000" b="1" dirty="0" smtClean="0">
                <a:solidFill>
                  <a:srgbClr val="FFFF00"/>
                </a:solidFill>
              </a:rPr>
              <a:t>  </a:t>
            </a:r>
            <a:r>
              <a:rPr lang="th-TH" sz="3000" b="1" dirty="0" smtClean="0">
                <a:solidFill>
                  <a:srgbClr val="00FFFF"/>
                </a:solidFill>
              </a:rPr>
              <a:t>มี</a:t>
            </a:r>
            <a:r>
              <a:rPr lang="th-TH" sz="3000" b="1" dirty="0">
                <a:solidFill>
                  <a:srgbClr val="00FFFF"/>
                </a:solidFill>
              </a:rPr>
              <a:t>เทคนิคในการนิเทศอย่างมีประสิทธิภาพ  </a:t>
            </a:r>
            <a:r>
              <a:rPr lang="en-US" sz="3000" b="1" dirty="0" smtClean="0">
                <a:solidFill>
                  <a:srgbClr val="00FFFF"/>
                </a:solidFill>
              </a:rPr>
              <a:t> </a:t>
            </a:r>
            <a:r>
              <a:rPr lang="th-TH" sz="3000" b="1" dirty="0" smtClean="0">
                <a:solidFill>
                  <a:srgbClr val="00FFFF"/>
                </a:solidFill>
              </a:rPr>
              <a:t>สามารถ</a:t>
            </a:r>
            <a:r>
              <a:rPr lang="th-TH" sz="3000" b="1" dirty="0">
                <a:solidFill>
                  <a:srgbClr val="00FFFF"/>
                </a:solidFill>
              </a:rPr>
              <a:t>พัฒนา</a:t>
            </a:r>
            <a:r>
              <a:rPr lang="th-TH" sz="3000" b="1" dirty="0" smtClean="0">
                <a:solidFill>
                  <a:srgbClr val="00FFFF"/>
                </a:solidFill>
              </a:rPr>
              <a:t>เครื่องมือ</a:t>
            </a:r>
            <a:r>
              <a:rPr lang="en-US" sz="3000" b="1" dirty="0" smtClean="0">
                <a:solidFill>
                  <a:srgbClr val="00FFFF"/>
                </a:solidFill>
              </a:rPr>
              <a:t> </a:t>
            </a:r>
            <a:r>
              <a:rPr lang="th-TH" sz="3000" b="1" dirty="0" smtClean="0">
                <a:solidFill>
                  <a:srgbClr val="00FFFF"/>
                </a:solidFill>
              </a:rPr>
              <a:t>นวัตกรรม</a:t>
            </a:r>
            <a:r>
              <a:rPr lang="th-TH" sz="3000" b="1" dirty="0">
                <a:solidFill>
                  <a:srgbClr val="00FFFF"/>
                </a:solidFill>
              </a:rPr>
              <a:t>การนิเทศการศึกษา </a:t>
            </a:r>
            <a:r>
              <a:rPr lang="en-US" sz="3000" b="1" dirty="0" smtClean="0">
                <a:solidFill>
                  <a:srgbClr val="00FFFF"/>
                </a:solidFill>
              </a:rPr>
              <a:t> </a:t>
            </a:r>
            <a:r>
              <a:rPr lang="th-TH" sz="3000" b="1" dirty="0" smtClean="0">
                <a:solidFill>
                  <a:srgbClr val="00FFFF"/>
                </a:solidFill>
              </a:rPr>
              <a:t>ส่งผล</a:t>
            </a:r>
            <a:r>
              <a:rPr lang="th-TH" sz="3000" b="1" dirty="0">
                <a:solidFill>
                  <a:srgbClr val="00FFFF"/>
                </a:solidFill>
              </a:rPr>
              <a:t>ให้ครูและ</a:t>
            </a:r>
            <a:r>
              <a:rPr lang="th-TH" sz="3000" b="1" dirty="0" smtClean="0">
                <a:solidFill>
                  <a:srgbClr val="00FFFF"/>
                </a:solidFill>
              </a:rPr>
              <a:t>บุคลากร</a:t>
            </a:r>
            <a:r>
              <a:rPr lang="en-US" sz="3000" b="1" dirty="0" smtClean="0">
                <a:solidFill>
                  <a:srgbClr val="00FFFF"/>
                </a:solidFill>
              </a:rPr>
              <a:t/>
            </a:r>
            <a:br>
              <a:rPr lang="en-US" sz="3000" b="1" dirty="0" smtClean="0">
                <a:solidFill>
                  <a:srgbClr val="00FFFF"/>
                </a:solidFill>
              </a:rPr>
            </a:br>
            <a:r>
              <a:rPr lang="th-TH" sz="3000" b="1" dirty="0" smtClean="0">
                <a:solidFill>
                  <a:srgbClr val="00FFFF"/>
                </a:solidFill>
              </a:rPr>
              <a:t>สามารถ</a:t>
            </a:r>
            <a:r>
              <a:rPr lang="th-TH" sz="3000" b="1" dirty="0">
                <a:solidFill>
                  <a:srgbClr val="00FFFF"/>
                </a:solidFill>
              </a:rPr>
              <a:t>จัดกระบวนการเรียนรู้บรรลุเป้าหมายของหลักสูตร   </a:t>
            </a:r>
            <a:r>
              <a:rPr lang="en-US" sz="3000" b="1" dirty="0" smtClean="0">
                <a:solidFill>
                  <a:srgbClr val="00FFFF"/>
                </a:solidFill>
              </a:rPr>
              <a:t> </a:t>
            </a:r>
            <a:r>
              <a:rPr lang="th-TH" sz="3000" b="1" dirty="0" smtClean="0">
                <a:solidFill>
                  <a:srgbClr val="FFFF00"/>
                </a:solidFill>
              </a:rPr>
              <a:t>มีคุณภาพ</a:t>
            </a:r>
            <a:r>
              <a:rPr lang="en-US" sz="3000" b="1" dirty="0" smtClean="0">
                <a:solidFill>
                  <a:srgbClr val="FFFF00"/>
                </a:solidFill>
              </a:rPr>
              <a:t/>
            </a:r>
            <a:br>
              <a:rPr lang="en-US" sz="3000" b="1" dirty="0" smtClean="0">
                <a:solidFill>
                  <a:srgbClr val="FFFF00"/>
                </a:solidFill>
              </a:rPr>
            </a:br>
            <a:r>
              <a:rPr lang="th-TH" sz="3000" b="1" dirty="0" smtClean="0">
                <a:solidFill>
                  <a:srgbClr val="FFFF00"/>
                </a:solidFill>
              </a:rPr>
              <a:t>ตาม</a:t>
            </a:r>
            <a:r>
              <a:rPr lang="th-TH" sz="3000" b="1" dirty="0">
                <a:solidFill>
                  <a:srgbClr val="FFFF00"/>
                </a:solidFill>
              </a:rPr>
              <a:t>มาตรฐานการศึกษาของ</a:t>
            </a:r>
            <a:r>
              <a:rPr lang="th-TH" sz="3000" b="1" dirty="0" smtClean="0">
                <a:solidFill>
                  <a:srgbClr val="FFFF00"/>
                </a:solidFill>
              </a:rPr>
              <a:t>สถานศึกษา </a:t>
            </a:r>
            <a:r>
              <a:rPr lang="th-TH" sz="3000" b="1" dirty="0">
                <a:solidFill>
                  <a:schemeClr val="bg1"/>
                </a:solidFill>
              </a:rPr>
              <a:t>เป็นผู้มีวินัย คุณธรรม จริยธรรม และจรรยาบรรณ</a:t>
            </a:r>
            <a:r>
              <a:rPr lang="th-TH" sz="3000" b="1" dirty="0" smtClean="0">
                <a:solidFill>
                  <a:schemeClr val="bg1"/>
                </a:solidFill>
              </a:rPr>
              <a:t>วิชาชีพ</a:t>
            </a:r>
            <a:endParaRPr lang="en-US" sz="3000" b="1" dirty="0">
              <a:solidFill>
                <a:schemeClr val="bg1"/>
              </a:solidFill>
            </a:endParaRPr>
          </a:p>
          <a:p>
            <a:pPr lvl="0">
              <a:spcBef>
                <a:spcPct val="0"/>
              </a:spcBef>
            </a:pPr>
            <a:r>
              <a:rPr lang="en-US" sz="3000" b="1" dirty="0" smtClean="0">
                <a:solidFill>
                  <a:schemeClr val="bg1"/>
                </a:solidFill>
              </a:rPr>
              <a:t> </a:t>
            </a:r>
            <a:r>
              <a:rPr lang="en-US" sz="3000" b="1" dirty="0">
                <a:solidFill>
                  <a:schemeClr val="bg1"/>
                </a:solidFill>
              </a:rPr>
              <a:t/>
            </a:r>
            <a:br>
              <a:rPr lang="en-US" sz="3000" b="1" dirty="0">
                <a:solidFill>
                  <a:schemeClr val="bg1"/>
                </a:solidFill>
              </a:rPr>
            </a:br>
            <a:r>
              <a:rPr lang="en-US" sz="3000" b="1" dirty="0">
                <a:solidFill>
                  <a:schemeClr val="bg1"/>
                </a:solidFill>
              </a:rPr>
              <a:t/>
            </a:r>
            <a:br>
              <a:rPr lang="en-US" sz="3000" b="1" dirty="0">
                <a:solidFill>
                  <a:schemeClr val="bg1"/>
                </a:solidFill>
              </a:rPr>
            </a:br>
            <a:endParaRPr kumimoji="0" lang="en-US" sz="3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53340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>
                <a:solidFill>
                  <a:srgbClr val="FFFF00"/>
                </a:solidFill>
              </a:rPr>
              <a:t>การพัฒนาบทบาทหน้าที่ของศึกษานิเทศก์</a:t>
            </a:r>
            <a:endParaRPr lang="en-US" sz="4800" dirty="0">
              <a:solidFill>
                <a:srgbClr val="FFFF00"/>
              </a:solidFill>
            </a:endParaRPr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th-TH" sz="4000" b="1" dirty="0">
                <a:solidFill>
                  <a:srgbClr val="FFFF00"/>
                </a:solidFill>
              </a:rPr>
              <a:t>การนิเทศการศึกษา </a:t>
            </a:r>
            <a:r>
              <a:rPr lang="th-TH" sz="3600" b="1" dirty="0">
                <a:solidFill>
                  <a:srgbClr val="FFFF00"/>
                </a:solidFill>
              </a:rPr>
              <a:t>(</a:t>
            </a:r>
            <a:r>
              <a:rPr lang="en-US" sz="3600" b="1" dirty="0">
                <a:solidFill>
                  <a:srgbClr val="FFFF00"/>
                </a:solidFill>
              </a:rPr>
              <a:t>Educational Supervision</a:t>
            </a:r>
            <a:r>
              <a:rPr lang="th-TH" sz="3600" b="1" dirty="0">
                <a:solidFill>
                  <a:srgbClr val="FFFF00"/>
                </a:solidFill>
              </a:rPr>
              <a:t>) </a:t>
            </a:r>
            <a:r>
              <a:rPr lang="th-TH" sz="3600" b="1" dirty="0" smtClean="0">
                <a:solidFill>
                  <a:srgbClr val="FFFF00"/>
                </a:solidFill>
              </a:rPr>
              <a:t>  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</a:t>
            </a:r>
            <a:r>
              <a:rPr lang="th-TH" sz="4000" b="1" dirty="0" smtClean="0">
                <a:solidFill>
                  <a:schemeClr val="bg1"/>
                </a:solidFill>
              </a:rPr>
              <a:t>กระบวน</a:t>
            </a:r>
            <a:r>
              <a:rPr lang="th-TH" sz="4000" b="1" dirty="0">
                <a:solidFill>
                  <a:schemeClr val="bg1"/>
                </a:solidFill>
              </a:rPr>
              <a:t>การศึกษาระหว่างผู้นิเทศและผู้รับการนิเทศ  โดยมีจุดมุ่งหมายเพื่อส่งเสริมและพัฒนางานการศึกษาที่ดำเนินการอยู่ให้ประสบผลสำเร็จ</a:t>
            </a:r>
            <a:r>
              <a:rPr lang="en-US" sz="4000" b="1" dirty="0">
                <a:solidFill>
                  <a:schemeClr val="bg1"/>
                </a:solidFill>
              </a:rPr>
              <a:t/>
            </a:r>
            <a:br>
              <a:rPr lang="en-US" sz="4000" b="1" dirty="0">
                <a:solidFill>
                  <a:schemeClr val="bg1"/>
                </a:solidFill>
              </a:rPr>
            </a:br>
            <a:r>
              <a:rPr lang="en-US" sz="4000" b="1" dirty="0">
                <a:solidFill>
                  <a:schemeClr val="bg1"/>
                </a:solidFill>
              </a:rPr>
              <a:t/>
            </a:r>
            <a:br>
              <a:rPr lang="en-US" sz="4000" b="1" dirty="0">
                <a:solidFill>
                  <a:schemeClr val="bg1"/>
                </a:solidFill>
              </a:rPr>
            </a:b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53340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>
                <a:solidFill>
                  <a:srgbClr val="FFFF00"/>
                </a:solidFill>
              </a:rPr>
              <a:t>การพัฒนาบทบาทหน้าที่ของศึกษานิเทศก์</a:t>
            </a:r>
            <a:endParaRPr lang="en-US" sz="4800" dirty="0">
              <a:solidFill>
                <a:srgbClr val="FFFF00"/>
              </a:solidFill>
            </a:endParaRPr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57200" y="1219200"/>
            <a:ext cx="8305800" cy="518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th-TH" sz="4000" b="1" dirty="0" smtClean="0">
                <a:solidFill>
                  <a:schemeClr val="bg1"/>
                </a:solidFill>
              </a:rPr>
              <a:t>      การ</a:t>
            </a:r>
            <a:r>
              <a:rPr lang="th-TH" sz="4000" b="1" dirty="0">
                <a:solidFill>
                  <a:schemeClr val="bg1"/>
                </a:solidFill>
              </a:rPr>
              <a:t>นิเทศการศึกษา   จะช่วย</a:t>
            </a:r>
            <a:r>
              <a:rPr lang="th-TH" sz="4000" b="1" dirty="0">
                <a:solidFill>
                  <a:srgbClr val="FFFF00"/>
                </a:solidFill>
              </a:rPr>
              <a:t>ปรับปรุงกระบวนการศึกษาให้มีคุณภาพ </a:t>
            </a:r>
            <a:r>
              <a:rPr lang="th-TH" sz="4000" b="1" dirty="0" smtClean="0">
                <a:solidFill>
                  <a:schemeClr val="bg1"/>
                </a:solidFill>
              </a:rPr>
              <a:t>  และ</a:t>
            </a:r>
            <a:r>
              <a:rPr lang="th-TH" sz="4000" b="1" dirty="0">
                <a:solidFill>
                  <a:schemeClr val="bg1"/>
                </a:solidFill>
              </a:rPr>
              <a:t>เพื่อให้เกิดความสูญเปล่าทางการศึกษาน้อยที่สุด   </a:t>
            </a:r>
            <a:r>
              <a:rPr lang="th-TH" sz="4000" b="1" dirty="0" smtClean="0">
                <a:solidFill>
                  <a:schemeClr val="bg1"/>
                </a:solidFill>
              </a:rPr>
              <a:t>  </a:t>
            </a:r>
            <a:r>
              <a:rPr lang="th-TH" sz="4000" b="1" dirty="0" smtClean="0">
                <a:solidFill>
                  <a:srgbClr val="FFFF00"/>
                </a:solidFill>
              </a:rPr>
              <a:t>การ</a:t>
            </a:r>
            <a:r>
              <a:rPr lang="th-TH" sz="4000" b="1" dirty="0">
                <a:solidFill>
                  <a:srgbClr val="FFFF00"/>
                </a:solidFill>
              </a:rPr>
              <a:t>ปรับปรุง</a:t>
            </a:r>
            <a:r>
              <a:rPr lang="th-TH" sz="4000" b="1" dirty="0" smtClean="0">
                <a:solidFill>
                  <a:srgbClr val="FFFF00"/>
                </a:solidFill>
              </a:rPr>
              <a:t>การศึกษา  </a:t>
            </a:r>
            <a:r>
              <a:rPr lang="th-TH" sz="4000" b="1" dirty="0" smtClean="0">
                <a:solidFill>
                  <a:schemeClr val="bg1"/>
                </a:solidFill>
              </a:rPr>
              <a:t>จำเป็น </a:t>
            </a:r>
            <a:r>
              <a:rPr lang="th-TH" sz="4000" b="1" dirty="0">
                <a:solidFill>
                  <a:srgbClr val="FFFF00"/>
                </a:solidFill>
              </a:rPr>
              <a:t>ต้องอาศัยคุณภาพของวิธีสอน   </a:t>
            </a:r>
            <a:r>
              <a:rPr lang="th-TH" sz="4000" b="1" dirty="0">
                <a:solidFill>
                  <a:schemeClr val="bg1"/>
                </a:solidFill>
              </a:rPr>
              <a:t>การนิเทศ จึงมีบทบาท</a:t>
            </a:r>
            <a:r>
              <a:rPr lang="th-TH" sz="4000" b="1" dirty="0" smtClean="0">
                <a:solidFill>
                  <a:schemeClr val="bg1"/>
                </a:solidFill>
              </a:rPr>
              <a:t>สำคัญ   ช่วย</a:t>
            </a:r>
            <a:r>
              <a:rPr lang="th-TH" sz="4000" b="1" dirty="0">
                <a:solidFill>
                  <a:schemeClr val="bg1"/>
                </a:solidFill>
              </a:rPr>
              <a:t>พัฒนา</a:t>
            </a:r>
            <a:r>
              <a:rPr lang="th-TH" sz="4000" b="1" dirty="0" smtClean="0">
                <a:solidFill>
                  <a:schemeClr val="bg1"/>
                </a:solidFill>
              </a:rPr>
              <a:t>ครู ให้</a:t>
            </a:r>
            <a:r>
              <a:rPr lang="th-TH" sz="4000" b="1" dirty="0">
                <a:solidFill>
                  <a:schemeClr val="bg1"/>
                </a:solidFill>
              </a:rPr>
              <a:t>สามารถพัฒนางานการเรียนการสอนให้มีคุณภาพและได้มาตรฐานมากที่สุด </a:t>
            </a: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998</Words>
  <Application>Microsoft Office PowerPoint</Application>
  <PresentationFormat>นำเสนอทางหน้าจอ (4:3)</PresentationFormat>
  <Paragraphs>398</Paragraphs>
  <Slides>38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38</vt:i4>
      </vt:variant>
    </vt:vector>
  </HeadingPairs>
  <TitlesOfParts>
    <vt:vector size="39" baseType="lpstr">
      <vt:lpstr>ชุดรูปแบบของ Office</vt:lpstr>
      <vt:lpstr>บทบาทหน้าที่ ความรับผิดชอบ ของ ศึกษานิเทศก์ </vt:lpstr>
      <vt:lpstr>มาตรฐานตำแหน่ง </vt:lpstr>
      <vt:lpstr>ลักษณะงานที่ปฏิบัติ</vt:lpstr>
      <vt:lpstr>ลักษณะงานที่ปฏิบัติ</vt:lpstr>
      <vt:lpstr>ลักษณะงานที่ปฏิบัติ</vt:lpstr>
      <vt:lpstr>มาตรฐานวิทยฐานะ : ศึกษานิเทศก์ชำนาญการพิเศษ</vt:lpstr>
      <vt:lpstr>มาตรฐานวิทยฐานะ : ศึกษานิเทศก์เชี่ยวชาญ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ภาพนิ่ง 26</vt:lpstr>
      <vt:lpstr>ภาพนิ่ง 27</vt:lpstr>
      <vt:lpstr>ภาพนิ่ง 28</vt:lpstr>
      <vt:lpstr>ภาพนิ่ง 29</vt:lpstr>
      <vt:lpstr>ภาพนิ่ง 30</vt:lpstr>
      <vt:lpstr>ภาพนิ่ง 31</vt:lpstr>
      <vt:lpstr>ภาพนิ่ง 32</vt:lpstr>
      <vt:lpstr>ภาพนิ่ง 33</vt:lpstr>
      <vt:lpstr>ภาพนิ่ง 34</vt:lpstr>
      <vt:lpstr>ภาพนิ่ง 35</vt:lpstr>
      <vt:lpstr>ภาพนิ่ง 36</vt:lpstr>
      <vt:lpstr>ภาพนิ่ง 37</vt:lpstr>
      <vt:lpstr>ภาพนิ่ง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บทบาทหน้าที่ ความรับผิดชอบ ของ ศึกษานิเทศก์</dc:title>
  <dc:creator>nuy</dc:creator>
  <cp:lastModifiedBy>nuy</cp:lastModifiedBy>
  <cp:revision>22</cp:revision>
  <dcterms:created xsi:type="dcterms:W3CDTF">2015-12-13T15:53:14Z</dcterms:created>
  <dcterms:modified xsi:type="dcterms:W3CDTF">2015-12-15T14:28:36Z</dcterms:modified>
</cp:coreProperties>
</file>