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8" r:id="rId11"/>
    <p:sldId id="299" r:id="rId12"/>
    <p:sldId id="300" r:id="rId13"/>
    <p:sldId id="258" r:id="rId14"/>
    <p:sldId id="303" r:id="rId15"/>
    <p:sldId id="304" r:id="rId16"/>
    <p:sldId id="305" r:id="rId17"/>
    <p:sldId id="306" r:id="rId18"/>
    <p:sldId id="259" r:id="rId19"/>
    <p:sldId id="301" r:id="rId20"/>
    <p:sldId id="302" r:id="rId21"/>
    <p:sldId id="277" r:id="rId22"/>
    <p:sldId id="278" r:id="rId23"/>
    <p:sldId id="279" r:id="rId24"/>
    <p:sldId id="280" r:id="rId25"/>
    <p:sldId id="289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6A146-F870-47ED-8339-2BF25BBA4DA5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F2991-47BD-483F-BF60-19A88743F9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52400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</a:t>
            </a:r>
            <a:r>
              <a:rPr lang="th-TH" sz="3600" b="1" dirty="0" smtClean="0">
                <a:solidFill>
                  <a:srgbClr val="FFFF00"/>
                </a:solidFill>
              </a:rPr>
              <a:t>การจัดการเรียนรู้</a:t>
            </a:r>
            <a:r>
              <a:rPr lang="th-TH" sz="3600" b="1" dirty="0" smtClean="0">
                <a:solidFill>
                  <a:srgbClr val="FFFF00"/>
                </a:solidFill>
              </a:rPr>
              <a:t>แบบนิรนัย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    </a:t>
            </a:r>
            <a:r>
              <a:rPr lang="en-US" sz="3000" b="1" dirty="0" smtClean="0">
                <a:solidFill>
                  <a:srgbClr val="FFFF00"/>
                </a:solidFill>
              </a:rPr>
              <a:t>1. </a:t>
            </a:r>
            <a:r>
              <a:rPr lang="th-TH" sz="3000" b="1" dirty="0" smtClean="0">
                <a:solidFill>
                  <a:srgbClr val="FFFF00"/>
                </a:solidFill>
              </a:rPr>
              <a:t>ขั้นอธิบายปัญหา ระบุสิ่งที่จะสอนในแง่ของปัญหา เพื่อยั่วยุให้ผู้เรียนเกิดความสนใจ </a:t>
            </a:r>
            <a:br>
              <a:rPr lang="th-TH" sz="3000" b="1" dirty="0" smtClean="0">
                <a:solidFill>
                  <a:srgbClr val="FFFF00"/>
                </a:solidFill>
              </a:rPr>
            </a:br>
            <a:r>
              <a:rPr lang="th-TH" sz="3000" b="1" dirty="0" smtClean="0">
                <a:solidFill>
                  <a:srgbClr val="FFFF00"/>
                </a:solidFill>
              </a:rPr>
              <a:t> 	</a:t>
            </a:r>
            <a:r>
              <a:rPr lang="th-TH" sz="3000" b="1" dirty="0" smtClean="0">
                <a:solidFill>
                  <a:srgbClr val="FFFF00"/>
                </a:solidFill>
              </a:rPr>
              <a:t>  </a:t>
            </a:r>
            <a:r>
              <a:rPr lang="en-US" sz="3000" b="1" dirty="0" smtClean="0">
                <a:solidFill>
                  <a:srgbClr val="FFFF00"/>
                </a:solidFill>
              </a:rPr>
              <a:t>2</a:t>
            </a:r>
            <a:r>
              <a:rPr lang="en-US" sz="3000" b="1" dirty="0" smtClean="0">
                <a:solidFill>
                  <a:srgbClr val="FFFF00"/>
                </a:solidFill>
              </a:rPr>
              <a:t>. </a:t>
            </a:r>
            <a:r>
              <a:rPr lang="th-TH" sz="3000" b="1" dirty="0" smtClean="0">
                <a:solidFill>
                  <a:srgbClr val="FFFF00"/>
                </a:solidFill>
              </a:rPr>
              <a:t>ขั้นอธิบายข้อสรุป</a:t>
            </a:r>
            <a:r>
              <a:rPr lang="en-US" sz="3000" b="1" dirty="0" smtClean="0">
                <a:solidFill>
                  <a:srgbClr val="FFFF00"/>
                </a:solidFill>
              </a:rPr>
              <a:t>  </a:t>
            </a:r>
            <a:r>
              <a:rPr lang="th-TH" sz="3000" b="1" dirty="0" smtClean="0">
                <a:solidFill>
                  <a:srgbClr val="FFFF00"/>
                </a:solidFill>
              </a:rPr>
              <a:t>การนำเอาข้อสรุป กฎ หรือ</a:t>
            </a:r>
            <a:r>
              <a:rPr lang="th-TH" sz="3000" b="1" dirty="0" smtClean="0">
                <a:solidFill>
                  <a:srgbClr val="FFFF00"/>
                </a:solidFill>
              </a:rPr>
              <a:t>นิยามมา</a:t>
            </a:r>
            <a:r>
              <a:rPr lang="th-TH" sz="3000" b="1" dirty="0" smtClean="0">
                <a:solidFill>
                  <a:srgbClr val="FFFF00"/>
                </a:solidFill>
              </a:rPr>
              <a:t>อธิบาย เพื่อให้ผู้เรียนเลือกใช้ในการแก้ปัญหา </a:t>
            </a:r>
            <a:br>
              <a:rPr lang="th-TH" sz="3000" b="1" dirty="0" smtClean="0">
                <a:solidFill>
                  <a:srgbClr val="FFFF00"/>
                </a:solidFill>
              </a:rPr>
            </a:br>
            <a:r>
              <a:rPr lang="th-TH" sz="3000" b="1" dirty="0" smtClean="0">
                <a:solidFill>
                  <a:srgbClr val="FFFF00"/>
                </a:solidFill>
              </a:rPr>
              <a:t> 	</a:t>
            </a:r>
            <a:r>
              <a:rPr lang="th-TH" sz="3000" b="1" dirty="0" smtClean="0">
                <a:solidFill>
                  <a:srgbClr val="FFFF00"/>
                </a:solidFill>
              </a:rPr>
              <a:t>  </a:t>
            </a:r>
            <a:r>
              <a:rPr lang="en-US" sz="3000" b="1" dirty="0" smtClean="0">
                <a:solidFill>
                  <a:srgbClr val="FFFF00"/>
                </a:solidFill>
              </a:rPr>
              <a:t>3</a:t>
            </a:r>
            <a:r>
              <a:rPr lang="en-US" sz="3000" b="1" dirty="0" smtClean="0">
                <a:solidFill>
                  <a:srgbClr val="FFFF00"/>
                </a:solidFill>
              </a:rPr>
              <a:t>. </a:t>
            </a:r>
            <a:r>
              <a:rPr lang="th-TH" sz="3000" b="1" dirty="0" smtClean="0">
                <a:solidFill>
                  <a:srgbClr val="FFFF00"/>
                </a:solidFill>
              </a:rPr>
              <a:t>ขั้นตกลงใจ  เป็นขั้นที่ผู้เรียนเลือกข้อสรุป กฎหรือนิยาม </a:t>
            </a:r>
            <a:r>
              <a:rPr lang="th-TH" sz="3000" b="1" dirty="0" smtClean="0">
                <a:solidFill>
                  <a:srgbClr val="FFFF00"/>
                </a:solidFill>
              </a:rPr>
              <a:t>ที่จะ</a:t>
            </a:r>
            <a:r>
              <a:rPr lang="th-TH" sz="3000" b="1" dirty="0" smtClean="0">
                <a:solidFill>
                  <a:srgbClr val="FFFF00"/>
                </a:solidFill>
              </a:rPr>
              <a:t>นำมาใช้ใน การแก้ปัญหา </a:t>
            </a:r>
            <a:br>
              <a:rPr lang="th-TH" sz="3000" b="1" dirty="0" smtClean="0">
                <a:solidFill>
                  <a:srgbClr val="FFFF00"/>
                </a:solidFill>
              </a:rPr>
            </a:br>
            <a:r>
              <a:rPr lang="th-TH" sz="3000" b="1" dirty="0" smtClean="0">
                <a:solidFill>
                  <a:srgbClr val="FFFF00"/>
                </a:solidFill>
              </a:rPr>
              <a:t> 	</a:t>
            </a:r>
            <a:r>
              <a:rPr lang="th-TH" sz="3000" b="1" dirty="0" smtClean="0">
                <a:solidFill>
                  <a:srgbClr val="FFFF00"/>
                </a:solidFill>
              </a:rPr>
              <a:t>  </a:t>
            </a:r>
            <a:r>
              <a:rPr lang="en-US" sz="3000" b="1" dirty="0" smtClean="0">
                <a:solidFill>
                  <a:srgbClr val="FFFF00"/>
                </a:solidFill>
              </a:rPr>
              <a:t>4</a:t>
            </a:r>
            <a:r>
              <a:rPr lang="en-US" sz="3000" b="1" dirty="0" smtClean="0">
                <a:solidFill>
                  <a:srgbClr val="FFFF00"/>
                </a:solidFill>
              </a:rPr>
              <a:t>. </a:t>
            </a:r>
            <a:r>
              <a:rPr lang="th-TH" sz="3000" b="1" dirty="0" smtClean="0">
                <a:solidFill>
                  <a:srgbClr val="FFFF00"/>
                </a:solidFill>
              </a:rPr>
              <a:t>ขั้นพิสูจน์หรือขั้นตรวจสอบ  เป็น</a:t>
            </a:r>
            <a:r>
              <a:rPr lang="th-TH" sz="3000" b="1" dirty="0" smtClean="0">
                <a:solidFill>
                  <a:srgbClr val="FFFF00"/>
                </a:solidFill>
              </a:rPr>
              <a:t>ขั้นสรุปกฎหรือ</a:t>
            </a:r>
            <a:r>
              <a:rPr lang="th-TH" sz="3000" b="1" dirty="0" smtClean="0">
                <a:solidFill>
                  <a:srgbClr val="FFFF00"/>
                </a:solidFill>
              </a:rPr>
              <a:t>นิยามว่า เป็นความจริงหรือไม่ </a:t>
            </a:r>
            <a:r>
              <a:rPr lang="th-TH" sz="3000" b="1" dirty="0" smtClean="0">
                <a:solidFill>
                  <a:srgbClr val="FFFF00"/>
                </a:solidFill>
              </a:rPr>
              <a:t>    โดย</a:t>
            </a:r>
            <a:r>
              <a:rPr lang="th-TH" sz="3000" b="1" dirty="0" smtClean="0">
                <a:solidFill>
                  <a:srgbClr val="FFFF00"/>
                </a:solidFill>
              </a:rPr>
              <a:t>ผู้เรียนค้นคว้าจากตำราต่างๆ และข้อสรุปที่ได้จากการทดลอง มาพิสูจน์ว่าเป็นความจริง จึงจะเป็นความรู้ที่ถูกต้อง </a:t>
            </a:r>
            <a:br>
              <a:rPr lang="th-TH" sz="3000" b="1" dirty="0" smtClean="0">
                <a:solidFill>
                  <a:srgbClr val="FFFF00"/>
                </a:solidFill>
              </a:rPr>
            </a:br>
            <a:endParaRPr lang="en-US" sz="3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การ</a:t>
            </a:r>
            <a:r>
              <a:rPr lang="th-TH" sz="4000" b="1" dirty="0" smtClean="0">
                <a:solidFill>
                  <a:srgbClr val="FFFF00"/>
                </a:solidFill>
              </a:rPr>
              <a:t>จัดการเรียนรู้แบบเน้น</a:t>
            </a:r>
            <a:r>
              <a:rPr lang="th-TH" sz="4000" b="1" dirty="0" smtClean="0">
                <a:solidFill>
                  <a:srgbClr val="FFFF00"/>
                </a:solidFill>
              </a:rPr>
              <a:t>ประสบการณ์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>       </a:t>
            </a:r>
            <a:r>
              <a:rPr lang="th-TH" sz="2800" b="1" dirty="0" smtClean="0">
                <a:solidFill>
                  <a:schemeClr val="bg1"/>
                </a:solidFill>
              </a:rPr>
              <a:t>1</a:t>
            </a:r>
            <a:r>
              <a:rPr lang="th-TH" sz="2800" b="1" dirty="0" smtClean="0">
                <a:solidFill>
                  <a:schemeClr val="bg1"/>
                </a:solidFill>
              </a:rPr>
              <a:t>. จัดประสบการณ์การเรียนรู้ให้ผู้เรียนได้รับประสบด้วยตนเอง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</a:t>
            </a:r>
            <a:r>
              <a:rPr lang="th-TH" sz="2800" b="1" dirty="0" smtClean="0">
                <a:solidFill>
                  <a:schemeClr val="bg1"/>
                </a:solidFill>
              </a:rPr>
              <a:t>      2. </a:t>
            </a:r>
            <a:r>
              <a:rPr lang="th-TH" sz="2800" b="1" dirty="0" smtClean="0">
                <a:solidFill>
                  <a:schemeClr val="bg1"/>
                </a:solidFill>
              </a:rPr>
              <a:t>สะท้อนความคิดและอภิปราย เกี่ยวกับสิ่งที่ได้รับประสบมา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3</a:t>
            </a:r>
            <a:r>
              <a:rPr lang="th-TH" sz="2800" b="1" dirty="0" smtClean="0">
                <a:solidFill>
                  <a:schemeClr val="bg1"/>
                </a:solidFill>
              </a:rPr>
              <a:t>. สร้างความคิดรวบยอด / หลักการ / สมมติฐาน จากประสบการณ์ที่ได้รับ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4</a:t>
            </a:r>
            <a:r>
              <a:rPr lang="th-TH" sz="2800" b="1" dirty="0" smtClean="0">
                <a:solidFill>
                  <a:schemeClr val="bg1"/>
                </a:solidFill>
              </a:rPr>
              <a:t>. นำความคิดรวบยอด  หลักการ  สมมติฐานต่าง ๆ ที่สร้างขึ้น  ไปทดลองหรือประยุกต์ใช้ในสถานการณ์ใหม่ ๆ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5</a:t>
            </a:r>
            <a:r>
              <a:rPr lang="th-TH" sz="2800" b="1" dirty="0" smtClean="0">
                <a:solidFill>
                  <a:schemeClr val="bg1"/>
                </a:solidFill>
              </a:rPr>
              <a:t>. ติดตามผลและให้ผู้เรียน แลกเปลี่ยนผลการทดลอง  การประยุกต์ใช้ความรู้  เพื่อขยายขอบเขตความรู้ ความคิด หลักการ  ตามความเหมาะสม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6</a:t>
            </a:r>
            <a:r>
              <a:rPr lang="th-TH" sz="2800" b="1" dirty="0" smtClean="0">
                <a:solidFill>
                  <a:schemeClr val="bg1"/>
                </a:solidFill>
              </a:rPr>
              <a:t>. วัดและประเมินผล  โดยใช้การประเมินผลการเรียนรู้ของตนเอง ประกอบกับการประเมินผลของผู้สอน </a:t>
            </a:r>
            <a:r>
              <a:rPr lang="th-TH" sz="2800" dirty="0" smtClean="0"/>
              <a:t/>
            </a:r>
            <a:br>
              <a:rPr lang="th-TH" sz="2800" dirty="0" smtClean="0"/>
            </a:b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    </a:t>
            </a:r>
            <a:r>
              <a:rPr lang="th-TH" sz="3000" b="1" dirty="0" smtClean="0">
                <a:solidFill>
                  <a:srgbClr val="FFFF00"/>
                </a:solidFill>
              </a:rPr>
              <a:t/>
            </a:r>
            <a:br>
              <a:rPr lang="th-TH" sz="3000" b="1" dirty="0" smtClean="0">
                <a:solidFill>
                  <a:srgbClr val="FFFF00"/>
                </a:solidFill>
              </a:rPr>
            </a:br>
            <a:endParaRPr lang="en-US" sz="3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</a:rPr>
              <a:t>การจัดการเรียนรู้ตามสภาพ</a:t>
            </a:r>
            <a:r>
              <a:rPr lang="th-TH" sz="4000" b="1" dirty="0" smtClean="0">
                <a:solidFill>
                  <a:srgbClr val="FFFF00"/>
                </a:solidFill>
              </a:rPr>
              <a:t>จริง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       </a:t>
            </a:r>
            <a:r>
              <a:rPr lang="th-TH" sz="2800" b="1" dirty="0" smtClean="0">
                <a:solidFill>
                  <a:schemeClr val="bg1"/>
                </a:solidFill>
              </a:rPr>
              <a:t>1.</a:t>
            </a:r>
            <a:r>
              <a:rPr lang="en-US" sz="2800" b="1" dirty="0" smtClean="0">
                <a:solidFill>
                  <a:schemeClr val="bg1"/>
                </a:solidFill>
              </a:rPr>
              <a:t> </a:t>
            </a:r>
            <a:r>
              <a:rPr lang="th-TH" sz="2800" b="1" dirty="0" smtClean="0">
                <a:solidFill>
                  <a:schemeClr val="bg1"/>
                </a:solidFill>
              </a:rPr>
              <a:t>นำผู้เรียนเข้าไปเผชิญสถานการณ์จริง  ปัญหาจริง  ในบริบทจริง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2</a:t>
            </a:r>
            <a:r>
              <a:rPr lang="th-TH" sz="2800" b="1" dirty="0" smtClean="0">
                <a:solidFill>
                  <a:schemeClr val="bg1"/>
                </a:solidFill>
              </a:rPr>
              <a:t>.</a:t>
            </a:r>
            <a:r>
              <a:rPr lang="en-US" sz="2800" b="1" dirty="0" smtClean="0">
                <a:solidFill>
                  <a:schemeClr val="bg1"/>
                </a:solidFill>
              </a:rPr>
              <a:t> </a:t>
            </a:r>
            <a:r>
              <a:rPr lang="th-TH" sz="2800" b="1" dirty="0" smtClean="0">
                <a:solidFill>
                  <a:schemeClr val="bg1"/>
                </a:solidFill>
              </a:rPr>
              <a:t>ร่วมกันคิด วิเคราะห์ปัญหา  แสวงหาความรู้  ข้อมูล  และวิธีการต่างๆ จากแหล่งความรู้ที่หลากหลาย  </a:t>
            </a:r>
            <a:r>
              <a:rPr lang="th-TH" sz="2800" b="1" dirty="0" smtClean="0">
                <a:solidFill>
                  <a:schemeClr val="bg1"/>
                </a:solidFill>
              </a:rPr>
              <a:t>และนำความรู้</a:t>
            </a:r>
            <a:r>
              <a:rPr lang="th-TH" sz="2800" b="1" dirty="0" smtClean="0">
                <a:solidFill>
                  <a:schemeClr val="bg1"/>
                </a:solidFill>
              </a:rPr>
              <a:t>มาใช้ในการตัดสินใจแก้ปัญหา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3</a:t>
            </a:r>
            <a:r>
              <a:rPr lang="th-TH" sz="2800" b="1" dirty="0" smtClean="0">
                <a:solidFill>
                  <a:schemeClr val="bg1"/>
                </a:solidFill>
              </a:rPr>
              <a:t>.</a:t>
            </a:r>
            <a:r>
              <a:rPr lang="en-US" sz="2800" b="1" dirty="0" smtClean="0">
                <a:solidFill>
                  <a:schemeClr val="bg1"/>
                </a:solidFill>
              </a:rPr>
              <a:t>  </a:t>
            </a:r>
            <a:r>
              <a:rPr lang="th-TH" sz="2800" b="1" dirty="0" smtClean="0">
                <a:solidFill>
                  <a:schemeClr val="bg1"/>
                </a:solidFill>
              </a:rPr>
              <a:t>ตัดสินใจกระทำการอย่างใดอย่างหนึ่งเพื่อแก้ปัญหาร่วมกัน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4</a:t>
            </a:r>
            <a:r>
              <a:rPr lang="th-TH" sz="2800" b="1" dirty="0" smtClean="0">
                <a:solidFill>
                  <a:schemeClr val="bg1"/>
                </a:solidFill>
              </a:rPr>
              <a:t>.</a:t>
            </a:r>
            <a:r>
              <a:rPr lang="en-US" sz="2800" b="1" dirty="0" smtClean="0">
                <a:solidFill>
                  <a:schemeClr val="bg1"/>
                </a:solidFill>
              </a:rPr>
              <a:t> </a:t>
            </a:r>
            <a:r>
              <a:rPr lang="th-TH" sz="2800" b="1" dirty="0" smtClean="0">
                <a:solidFill>
                  <a:schemeClr val="bg1"/>
                </a:solidFill>
              </a:rPr>
              <a:t>ได้รับผลการตัดสินใจและการ</a:t>
            </a:r>
            <a:r>
              <a:rPr lang="th-TH" sz="2800" b="1" dirty="0" smtClean="0">
                <a:solidFill>
                  <a:schemeClr val="bg1"/>
                </a:solidFill>
              </a:rPr>
              <a:t>กระทำ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 5</a:t>
            </a:r>
            <a:r>
              <a:rPr lang="th-TH" sz="2800" b="1" dirty="0" smtClean="0">
                <a:solidFill>
                  <a:schemeClr val="bg1"/>
                </a:solidFill>
              </a:rPr>
              <a:t>. มีการอภิปราย  แลกเปลี่ยนความรู้  ความเข้าใจ  สะท้อนความคิด  เกี่ยวกับการ</a:t>
            </a:r>
            <a:r>
              <a:rPr lang="th-TH" sz="2800" b="1" dirty="0" smtClean="0">
                <a:solidFill>
                  <a:schemeClr val="bg1"/>
                </a:solidFill>
              </a:rPr>
              <a:t>เรียนรู้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6</a:t>
            </a:r>
            <a:r>
              <a:rPr lang="th-TH" sz="2800" b="1" dirty="0" smtClean="0">
                <a:solidFill>
                  <a:schemeClr val="bg1"/>
                </a:solidFill>
              </a:rPr>
              <a:t>. มีการวัดและประเมินผล  ทั้งทางด้านความรู้  ทักษะ  และเจตคติ </a:t>
            </a:r>
            <a:r>
              <a:rPr lang="th-TH" sz="4000" dirty="0" smtClean="0"/>
              <a:t/>
            </a:r>
            <a:br>
              <a:rPr lang="th-TH" sz="4000" dirty="0" smtClean="0"/>
            </a:b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chemeClr val="bg1"/>
                </a:solidFill>
              </a:rPr>
              <a:t>       </a:t>
            </a:r>
            <a:r>
              <a:rPr lang="th-TH" sz="2800" dirty="0" smtClean="0"/>
              <a:t/>
            </a:r>
            <a:br>
              <a:rPr lang="th-TH" sz="2800" dirty="0" smtClean="0"/>
            </a:b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         </a:t>
            </a:r>
            <a:r>
              <a:rPr lang="th-TH" sz="3000" b="1" dirty="0" smtClean="0">
                <a:solidFill>
                  <a:srgbClr val="FFFF00"/>
                </a:solidFill>
              </a:rPr>
              <a:t/>
            </a:r>
            <a:br>
              <a:rPr lang="th-TH" sz="3000" b="1" dirty="0" smtClean="0">
                <a:solidFill>
                  <a:srgbClr val="FFFF00"/>
                </a:solidFill>
              </a:rPr>
            </a:br>
            <a:endParaRPr lang="en-US" sz="3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1501676"/>
            <a:ext cx="7696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</a:rPr>
              <a:t>การนำวิชาหรือกลุ่มประสบการณ์ที่ต้องทำการสอน </a:t>
            </a:r>
            <a:r>
              <a:rPr lang="th-TH" sz="3600" b="1" dirty="0" smtClean="0">
                <a:solidFill>
                  <a:srgbClr val="FFFF00"/>
                </a:solidFill>
              </a:rPr>
              <a:t> มา</a:t>
            </a:r>
            <a:r>
              <a:rPr lang="th-TH" sz="3600" b="1" dirty="0" smtClean="0">
                <a:solidFill>
                  <a:srgbClr val="FFFF00"/>
                </a:solidFill>
              </a:rPr>
              <a:t>สร้างเป็นแผนการจัดกิจกรรมการจัดการเรียน</a:t>
            </a:r>
            <a:r>
              <a:rPr lang="th-TH" sz="3600" b="1" dirty="0" err="1" smtClean="0">
                <a:solidFill>
                  <a:srgbClr val="FFFF00"/>
                </a:solidFill>
              </a:rPr>
              <a:t>รุ้</a:t>
            </a:r>
            <a:r>
              <a:rPr lang="th-TH" sz="3600" b="1" dirty="0" smtClean="0">
                <a:solidFill>
                  <a:srgbClr val="FFFF00"/>
                </a:solidFill>
              </a:rPr>
              <a:t>   การใช้สื่อ การใช้อุปกรณ์การสอน   การวัดและการประเมินผล    </a:t>
            </a:r>
            <a:r>
              <a:rPr lang="th-TH" sz="3600" b="1" dirty="0" smtClean="0">
                <a:solidFill>
                  <a:srgbClr val="FFFF00"/>
                </a:solidFill>
              </a:rPr>
              <a:t>ที่</a:t>
            </a:r>
            <a:r>
              <a:rPr lang="th-TH" sz="3600" b="1" dirty="0" smtClean="0">
                <a:solidFill>
                  <a:srgbClr val="FFFF00"/>
                </a:solidFill>
              </a:rPr>
              <a:t>เป็นลายลักษณ์อักษรไว้ล่วงหน้าอย่าง</a:t>
            </a:r>
            <a:r>
              <a:rPr lang="th-TH" sz="3600" b="1" dirty="0" smtClean="0">
                <a:solidFill>
                  <a:srgbClr val="FFFF00"/>
                </a:solidFill>
              </a:rPr>
              <a:t>ละเอียด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รายละเอียดส่วนประกอบของ</a:t>
            </a:r>
            <a:r>
              <a:rPr lang="th-TH" sz="44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501676"/>
            <a:ext cx="7848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1. </a:t>
            </a:r>
            <a:r>
              <a:rPr lang="th-TH" sz="3600" b="1" dirty="0" smtClean="0">
                <a:solidFill>
                  <a:srgbClr val="FFFF00"/>
                </a:solidFill>
              </a:rPr>
              <a:t>สาระสำคัญ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เป็นความคิดรวบยอดหรือหลักการของ</a:t>
            </a:r>
            <a:r>
              <a:rPr lang="th-TH" sz="3600" b="1" dirty="0" smtClean="0">
                <a:solidFill>
                  <a:schemeClr val="bg1"/>
                </a:solidFill>
              </a:rPr>
              <a:t>เรื่อง ที่</a:t>
            </a:r>
            <a:r>
              <a:rPr lang="th-TH" sz="3600" b="1" dirty="0" smtClean="0">
                <a:solidFill>
                  <a:schemeClr val="bg1"/>
                </a:solidFill>
              </a:rPr>
              <a:t>ต้องการให้เกิดกับนักเรียน </a:t>
            </a:r>
            <a:r>
              <a:rPr lang="th-TH" sz="3600" b="1" dirty="0" smtClean="0">
                <a:solidFill>
                  <a:schemeClr val="bg1"/>
                </a:solidFill>
              </a:rPr>
              <a:t> เมื่อ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เรียนตาม</a:t>
            </a:r>
            <a:r>
              <a:rPr lang="th-TH" sz="3600" b="1" dirty="0" smtClean="0">
                <a:solidFill>
                  <a:schemeClr val="bg1"/>
                </a:solidFill>
              </a:rPr>
              <a:t>แผนจัดการเรียนรู้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จุดประสงค์การเรียนรู้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เป็นการกำหนดจุดประสงค์ ที่ต้องการให้เกิดกับผู้เรียน เมื่อเรียนเนื้อหาจบแล้ว แบ่งเป็น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en-US" sz="3600" b="1" dirty="0" smtClean="0">
                <a:solidFill>
                  <a:srgbClr val="FFFF00"/>
                </a:solidFill>
              </a:rPr>
              <a:t>2.1 </a:t>
            </a:r>
            <a:r>
              <a:rPr lang="th-TH" sz="3600" b="1" dirty="0" smtClean="0">
                <a:solidFill>
                  <a:srgbClr val="FFFF00"/>
                </a:solidFill>
              </a:rPr>
              <a:t>จุดประสงค์ปลายทาง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en-US" sz="3600" b="1" dirty="0" smtClean="0">
                <a:solidFill>
                  <a:srgbClr val="FFFF00"/>
                </a:solidFill>
              </a:rPr>
              <a:t>2.2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จุดประสงค์นำทาง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รายละเอียดส่วนประกอบของ</a:t>
            </a:r>
            <a:r>
              <a:rPr lang="th-TH" sz="44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501676"/>
            <a:ext cx="7848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3. </a:t>
            </a:r>
            <a:r>
              <a:rPr lang="th-TH" sz="3600" b="1" dirty="0" smtClean="0">
                <a:solidFill>
                  <a:srgbClr val="FFFF00"/>
                </a:solidFill>
              </a:rPr>
              <a:t>เนื้อหา </a:t>
            </a:r>
            <a:r>
              <a:rPr lang="en-US" sz="3600" b="1" dirty="0" smtClean="0">
                <a:solidFill>
                  <a:srgbClr val="FFFF00"/>
                </a:solidFill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</a:rPr>
              <a:t>เป็นเนื้อหาที่จะจัด</a:t>
            </a:r>
            <a:r>
              <a:rPr lang="th-TH" sz="3600" b="1" dirty="0" smtClean="0">
                <a:solidFill>
                  <a:schemeClr val="bg1"/>
                </a:solidFill>
              </a:rPr>
              <a:t>กิจกรรม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และ</a:t>
            </a:r>
            <a:r>
              <a:rPr lang="th-TH" sz="3600" b="1" dirty="0" smtClean="0">
                <a:solidFill>
                  <a:schemeClr val="bg1"/>
                </a:solidFill>
              </a:rPr>
              <a:t>ต้องการให้เกิด</a:t>
            </a:r>
            <a:r>
              <a:rPr lang="th-TH" sz="3600" b="1" dirty="0" smtClean="0">
                <a:solidFill>
                  <a:schemeClr val="bg1"/>
                </a:solidFill>
              </a:rPr>
              <a:t>การเรียนรู้</a:t>
            </a: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4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กิจกรรมการเรียนรู้</a:t>
            </a:r>
            <a:r>
              <a:rPr lang="en-US" sz="3600" b="1" dirty="0" smtClean="0">
                <a:solidFill>
                  <a:srgbClr val="FFFF00"/>
                </a:solidFill>
              </a:rPr>
              <a:t>  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เป็น</a:t>
            </a:r>
            <a:r>
              <a:rPr lang="th-TH" sz="3600" b="1" dirty="0" smtClean="0">
                <a:solidFill>
                  <a:schemeClr val="bg1"/>
                </a:solidFill>
              </a:rPr>
              <a:t>ขั้นตอนหรือกระบวนการจัดกิจกรรมการ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เรียนรู้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โดยยึดเทคนิคการสอนที่กำหนด เพื่อให้เกิดผลการ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เรียนรู้ตาม</a:t>
            </a:r>
            <a:r>
              <a:rPr lang="th-TH" sz="3600" b="1" dirty="0" smtClean="0">
                <a:solidFill>
                  <a:schemeClr val="bg1"/>
                </a:solidFill>
              </a:rPr>
              <a:t>จุดประสงค์ที่กำหนด 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5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สื่อและอุปกรณ์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เป็นสื่อ และอุปกรณ์ที่ใช้ในกิจกรรมการเรียนรู้ ที่กำหนดไว้ในแผนการจัดการเรียนรู้ 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รายละเอียดส่วนประกอบของ</a:t>
            </a:r>
            <a:r>
              <a:rPr lang="th-TH" sz="44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501676"/>
            <a:ext cx="7848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6. </a:t>
            </a:r>
            <a:r>
              <a:rPr lang="th-TH" sz="3600" b="1" dirty="0" smtClean="0">
                <a:solidFill>
                  <a:srgbClr val="FFFF00"/>
                </a:solidFill>
              </a:rPr>
              <a:t>การวัดผลและประเมินผล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 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เป็นการกำหนด</a:t>
            </a:r>
            <a:r>
              <a:rPr lang="th-TH" sz="3600" b="1" dirty="0" smtClean="0">
                <a:solidFill>
                  <a:schemeClr val="bg1"/>
                </a:solidFill>
              </a:rPr>
              <a:t>ขั้นตอนวิธีการ</a:t>
            </a:r>
            <a:r>
              <a:rPr lang="th-TH" sz="3600" b="1" dirty="0" smtClean="0">
                <a:solidFill>
                  <a:schemeClr val="bg1"/>
                </a:solidFill>
              </a:rPr>
              <a:t>วัดและ</a:t>
            </a:r>
            <a:r>
              <a:rPr lang="th-TH" sz="3600" b="1" dirty="0" smtClean="0">
                <a:solidFill>
                  <a:schemeClr val="bg1"/>
                </a:solidFill>
              </a:rPr>
              <a:t>ประเมินผลการเรียน และ แบบวัดผล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7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กิจกรรมเสนอแนะ </a:t>
            </a:r>
            <a:r>
              <a:rPr lang="th-TH" sz="3600" b="1" dirty="0" smtClean="0">
                <a:solidFill>
                  <a:srgbClr val="FFFF00"/>
                </a:solidFill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</a:rPr>
              <a:t>เป็น</a:t>
            </a:r>
            <a:r>
              <a:rPr lang="th-TH" sz="3600" b="1" dirty="0" smtClean="0">
                <a:solidFill>
                  <a:schemeClr val="bg1"/>
                </a:solidFill>
              </a:rPr>
              <a:t>กิจกรรมที่บันทึกการตรวจแผนการจัดการเรียนรู้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8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ข้อเสนอแนะของ</a:t>
            </a:r>
            <a:r>
              <a:rPr lang="th-TH" sz="3600" b="1" dirty="0" smtClean="0">
                <a:solidFill>
                  <a:srgbClr val="FFFF00"/>
                </a:solidFill>
              </a:rPr>
              <a:t>ผู้บังคับบัญชา  </a:t>
            </a:r>
            <a:r>
              <a:rPr lang="th-TH" sz="3600" b="1" dirty="0" smtClean="0">
                <a:solidFill>
                  <a:schemeClr val="bg1"/>
                </a:solidFill>
              </a:rPr>
              <a:t>เป็นการบันทึกตรวจแผนการจัดการเรียนรู้ </a:t>
            </a: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/>
            </a:r>
            <a:br>
              <a:rPr lang="th-TH" sz="3600" b="1" dirty="0" smtClean="0">
                <a:solidFill>
                  <a:srgbClr val="FFFF00"/>
                </a:solidFill>
              </a:rPr>
            </a:b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2447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รายละเอียดส่วนประกอบของ</a:t>
            </a:r>
            <a:r>
              <a:rPr lang="th-TH" sz="4400" b="1" dirty="0" smtClean="0">
                <a:solidFill>
                  <a:schemeClr val="bg1"/>
                </a:solidFill>
              </a:rPr>
              <a:t>แผนจัดการเรียนรู้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319272"/>
            <a:ext cx="78486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9. </a:t>
            </a:r>
            <a:r>
              <a:rPr lang="th-TH" sz="3600" b="1" dirty="0" smtClean="0">
                <a:solidFill>
                  <a:srgbClr val="FFFF00"/>
                </a:solidFill>
              </a:rPr>
              <a:t>บันทึกการ</a:t>
            </a:r>
            <a:r>
              <a:rPr lang="th-TH" sz="3600" b="1" dirty="0" smtClean="0">
                <a:solidFill>
                  <a:srgbClr val="FFFF00"/>
                </a:solidFill>
              </a:rPr>
              <a:t>สอน  </a:t>
            </a:r>
            <a:r>
              <a:rPr lang="th-TH" sz="3600" b="1" dirty="0" smtClean="0">
                <a:solidFill>
                  <a:schemeClr val="bg1"/>
                </a:solidFill>
              </a:rPr>
              <a:t>เป็นการบันทึกของผู้สอน หลังจากนำ</a:t>
            </a:r>
            <a:r>
              <a:rPr lang="th-TH" sz="3600" b="1" dirty="0" smtClean="0">
                <a:solidFill>
                  <a:schemeClr val="bg1"/>
                </a:solidFill>
              </a:rPr>
              <a:t>แผนจัดการ</a:t>
            </a:r>
            <a:r>
              <a:rPr lang="th-TH" sz="3600" b="1" dirty="0" smtClean="0">
                <a:solidFill>
                  <a:schemeClr val="bg1"/>
                </a:solidFill>
              </a:rPr>
              <a:t>เรียนรู้ไปใช้</a:t>
            </a:r>
            <a:r>
              <a:rPr lang="th-TH" sz="3600" b="1" dirty="0" smtClean="0">
                <a:solidFill>
                  <a:schemeClr val="bg1"/>
                </a:solidFill>
              </a:rPr>
              <a:t>แล้ว  เพื่อ</a:t>
            </a:r>
            <a:r>
              <a:rPr lang="th-TH" sz="3600" b="1" dirty="0" smtClean="0">
                <a:solidFill>
                  <a:schemeClr val="bg1"/>
                </a:solidFill>
              </a:rPr>
              <a:t>เป็นการปรับปรุงและใช้ในคราวต่อไป มี</a:t>
            </a:r>
            <a:r>
              <a:rPr lang="en-US" sz="3600" b="1" dirty="0" smtClean="0">
                <a:solidFill>
                  <a:schemeClr val="bg1"/>
                </a:solidFill>
              </a:rPr>
              <a:t> 3 </a:t>
            </a:r>
            <a:r>
              <a:rPr lang="th-TH" sz="3600" b="1" dirty="0" smtClean="0">
                <a:solidFill>
                  <a:schemeClr val="bg1"/>
                </a:solidFill>
              </a:rPr>
              <a:t>หัวข้อ คือ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     </a:t>
            </a:r>
            <a:r>
              <a:rPr lang="en-US" sz="2800" b="1" dirty="0" smtClean="0">
                <a:solidFill>
                  <a:srgbClr val="FFFF00"/>
                </a:solidFill>
              </a:rPr>
              <a:t>9.1 </a:t>
            </a:r>
            <a:r>
              <a:rPr lang="th-TH" sz="2800" b="1" dirty="0" smtClean="0">
                <a:solidFill>
                  <a:srgbClr val="FFFF00"/>
                </a:solidFill>
              </a:rPr>
              <a:t>ผลการ</a:t>
            </a:r>
            <a:r>
              <a:rPr lang="th-TH" sz="2800" b="1" dirty="0" smtClean="0">
                <a:solidFill>
                  <a:srgbClr val="FFFF00"/>
                </a:solidFill>
              </a:rPr>
              <a:t>เรียน </a:t>
            </a:r>
            <a:r>
              <a:rPr lang="th-TH" sz="2800" b="1" dirty="0" smtClean="0">
                <a:solidFill>
                  <a:schemeClr val="bg1"/>
                </a:solidFill>
              </a:rPr>
              <a:t>เป็นการบันทึกผลการเรียน</a:t>
            </a:r>
            <a:r>
              <a:rPr lang="th-TH" sz="2800" b="1" dirty="0" smtClean="0">
                <a:solidFill>
                  <a:schemeClr val="bg1"/>
                </a:solidFill>
              </a:rPr>
              <a:t>ด้านพุทธิ</a:t>
            </a:r>
            <a:r>
              <a:rPr lang="th-TH" sz="2800" b="1" dirty="0" smtClean="0">
                <a:solidFill>
                  <a:schemeClr val="bg1"/>
                </a:solidFill>
              </a:rPr>
              <a:t>พิสัย จิตพิสัย และทักษะพิสัย </a:t>
            </a:r>
            <a:r>
              <a:rPr lang="th-TH" sz="2800" b="1" dirty="0" smtClean="0">
                <a:solidFill>
                  <a:schemeClr val="bg1"/>
                </a:solidFill>
              </a:rPr>
              <a:t>      ซึ่ง</a:t>
            </a:r>
            <a:r>
              <a:rPr lang="th-TH" sz="2800" b="1" dirty="0" smtClean="0">
                <a:solidFill>
                  <a:schemeClr val="bg1"/>
                </a:solidFill>
              </a:rPr>
              <a:t>กำหนดในขั้นกิจกรรมการ</a:t>
            </a:r>
            <a:r>
              <a:rPr lang="th-TH" sz="2800" b="1" dirty="0" smtClean="0">
                <a:solidFill>
                  <a:schemeClr val="bg1"/>
                </a:solidFill>
              </a:rPr>
              <a:t>เรียนรู้ และการวัดและประเมินผล </a:t>
            </a:r>
            <a:r>
              <a:rPr lang="th-TH" sz="2800" b="1" dirty="0" smtClean="0">
                <a:solidFill>
                  <a:schemeClr val="bg1"/>
                </a:solidFill>
              </a:rPr>
              <a:t/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</a:t>
            </a:r>
            <a:r>
              <a:rPr lang="en-US" sz="2800" b="1" dirty="0" smtClean="0">
                <a:solidFill>
                  <a:srgbClr val="FFFF00"/>
                </a:solidFill>
              </a:rPr>
              <a:t>9.2 </a:t>
            </a:r>
            <a:r>
              <a:rPr lang="th-TH" sz="2800" b="1" dirty="0" smtClean="0">
                <a:solidFill>
                  <a:srgbClr val="FFFF00"/>
                </a:solidFill>
              </a:rPr>
              <a:t>ปัญหาและ</a:t>
            </a:r>
            <a:r>
              <a:rPr lang="th-TH" sz="2800" b="1" dirty="0" smtClean="0">
                <a:solidFill>
                  <a:srgbClr val="FFFF00"/>
                </a:solidFill>
              </a:rPr>
              <a:t>อุปสรรค  </a:t>
            </a:r>
            <a:r>
              <a:rPr lang="th-TH" sz="2800" b="1" dirty="0" smtClean="0">
                <a:solidFill>
                  <a:schemeClr val="bg1"/>
                </a:solidFill>
              </a:rPr>
              <a:t>เป็นการบันทึก </a:t>
            </a:r>
            <a:r>
              <a:rPr lang="th-TH" sz="2800" b="1" dirty="0" smtClean="0">
                <a:solidFill>
                  <a:schemeClr val="bg1"/>
                </a:solidFill>
              </a:rPr>
              <a:t>ปัญหา อุปสรรค</a:t>
            </a:r>
            <a:r>
              <a:rPr lang="th-TH" sz="2800" b="1" dirty="0" smtClean="0">
                <a:solidFill>
                  <a:schemeClr val="bg1"/>
                </a:solidFill>
              </a:rPr>
              <a:t>ที่เกิดขึ้นในขณะสอน ก่อนสอน และหลังทำการสอน </a:t>
            </a:r>
            <a:br>
              <a:rPr lang="th-TH" sz="28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</a:rPr>
              <a:t>      </a:t>
            </a:r>
            <a:r>
              <a:rPr lang="en-US" sz="2800" b="1" dirty="0" smtClean="0">
                <a:solidFill>
                  <a:srgbClr val="FFFF00"/>
                </a:solidFill>
              </a:rPr>
              <a:t>9.3 </a:t>
            </a:r>
            <a:r>
              <a:rPr lang="th-TH" sz="2800" b="1" dirty="0" smtClean="0">
                <a:solidFill>
                  <a:srgbClr val="FFFF00"/>
                </a:solidFill>
              </a:rPr>
              <a:t>ข้อเสนอแนะ</a:t>
            </a:r>
            <a:r>
              <a:rPr lang="en-US" sz="2800" b="1" dirty="0" smtClean="0">
                <a:solidFill>
                  <a:srgbClr val="FFFF00"/>
                </a:solidFill>
              </a:rPr>
              <a:t> / </a:t>
            </a:r>
            <a:r>
              <a:rPr lang="th-TH" sz="2800" b="1" dirty="0" smtClean="0">
                <a:solidFill>
                  <a:srgbClr val="FFFF00"/>
                </a:solidFill>
              </a:rPr>
              <a:t>แนวทางแก้ไข </a:t>
            </a:r>
            <a:r>
              <a:rPr lang="th-TH" sz="2800" b="1" dirty="0" smtClean="0">
                <a:solidFill>
                  <a:schemeClr val="bg1"/>
                </a:solidFill>
              </a:rPr>
              <a:t>เป็นการบันทึกข้อเสนอแนะเพื่อแก้ไขปรับปรุงการ</a:t>
            </a:r>
            <a:r>
              <a:rPr lang="th-TH" sz="2800" b="1" dirty="0" smtClean="0">
                <a:solidFill>
                  <a:schemeClr val="bg1"/>
                </a:solidFill>
              </a:rPr>
              <a:t>จัดการ</a:t>
            </a:r>
            <a:r>
              <a:rPr lang="th-TH" sz="2800" b="1" dirty="0" smtClean="0">
                <a:solidFill>
                  <a:schemeClr val="bg1"/>
                </a:solidFill>
              </a:rPr>
              <a:t>เรียนรู้ </a:t>
            </a:r>
            <a:r>
              <a:rPr lang="th-TH" sz="2800" b="1" dirty="0" smtClean="0">
                <a:solidFill>
                  <a:schemeClr val="bg1"/>
                </a:solidFill>
              </a:rPr>
              <a:t>   </a:t>
            </a:r>
            <a:r>
              <a:rPr lang="th-TH" sz="2800" b="1" dirty="0" smtClean="0">
                <a:solidFill>
                  <a:schemeClr val="bg1"/>
                </a:solidFill>
              </a:rPr>
              <a:t>เพื่อให้เกิดการเรียนรู้บรรลุจุดประสงค์ตามที่กำหนด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/>
            </a:r>
            <a:br>
              <a:rPr lang="th-TH" sz="3600" b="1" dirty="0" smtClean="0">
                <a:solidFill>
                  <a:schemeClr val="bg1"/>
                </a:solidFill>
              </a:rPr>
            </a:b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การวัดและประเมินผล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305342"/>
            <a:ext cx="8458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</a:rPr>
              <a:t>การวัด</a:t>
            </a:r>
            <a:r>
              <a:rPr lang="en-US" sz="36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chemeClr val="bg1"/>
                </a:solidFill>
              </a:rPr>
              <a:t>คือ กระบวนการ</a:t>
            </a:r>
            <a:r>
              <a:rPr lang="th-TH" sz="3600" b="1" dirty="0" smtClean="0">
                <a:solidFill>
                  <a:schemeClr val="bg1"/>
                </a:solidFill>
              </a:rPr>
              <a:t>กำหนดค่า ตี</a:t>
            </a:r>
            <a:r>
              <a:rPr lang="th-TH" sz="3600" b="1" dirty="0" smtClean="0">
                <a:solidFill>
                  <a:schemeClr val="bg1"/>
                </a:solidFill>
              </a:rPr>
              <a:t>ค่าคุณสมบัติของสิ่งใดสิ่งหนึ่งหรือของบุคคลเป็นตัวเลข  โดยใช้เครื่องมือเป็นหลักในการ</a:t>
            </a:r>
            <a:r>
              <a:rPr lang="th-TH" sz="3600" b="1" dirty="0" smtClean="0">
                <a:solidFill>
                  <a:schemeClr val="bg1"/>
                </a:solidFill>
              </a:rPr>
              <a:t>วัด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515142"/>
            <a:ext cx="8458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</a:rPr>
              <a:t>การประเมินผล</a:t>
            </a:r>
            <a:r>
              <a:rPr lang="en-US" sz="36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chemeClr val="bg1"/>
                </a:solidFill>
              </a:rPr>
              <a:t>คือ กระบวนการพิจารณาตัดสินคุณค่าของวัตถุ  คน  สิ่งของ  หรือการ</a:t>
            </a:r>
            <a:r>
              <a:rPr lang="th-TH" sz="3600" b="1" dirty="0" smtClean="0">
                <a:solidFill>
                  <a:schemeClr val="bg1"/>
                </a:solidFill>
              </a:rPr>
              <a:t>ดำเนินงาน กิจกรรมว่า    บรรลุ</a:t>
            </a:r>
            <a:r>
              <a:rPr lang="th-TH" sz="3600" b="1" dirty="0" smtClean="0">
                <a:solidFill>
                  <a:schemeClr val="bg1"/>
                </a:solidFill>
              </a:rPr>
              <a:t>ความสำเร็จตามวัตถุประสงค์ที่กำหนดไว้มาก</a:t>
            </a:r>
            <a:r>
              <a:rPr lang="th-TH" sz="3600" b="1" dirty="0" smtClean="0">
                <a:solidFill>
                  <a:schemeClr val="bg1"/>
                </a:solidFill>
              </a:rPr>
              <a:t>น้อย เพียงใด  </a:t>
            </a:r>
            <a:r>
              <a:rPr lang="th-TH" sz="3600" b="1" dirty="0" smtClean="0">
                <a:solidFill>
                  <a:schemeClr val="bg1"/>
                </a:solidFill>
              </a:rPr>
              <a:t>หรือมีดีหรือเลวเพียงใด  โดยอาศัยข้อมูลที่ได้จากการวัดเป็น</a:t>
            </a:r>
            <a:r>
              <a:rPr lang="th-TH" sz="3600" b="1" dirty="0" smtClean="0">
                <a:solidFill>
                  <a:schemeClr val="bg1"/>
                </a:solidFill>
              </a:rPr>
              <a:t>หลัก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การวัดและประเมินผล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305342"/>
            <a:ext cx="8458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การประเมินผล มีองค์ประกอบหลัก </a:t>
            </a:r>
            <a:r>
              <a:rPr lang="en-US" sz="3600" b="1" dirty="0" smtClean="0">
                <a:solidFill>
                  <a:schemeClr val="bg1"/>
                </a:solidFill>
              </a:rPr>
              <a:t>3  </a:t>
            </a:r>
            <a:r>
              <a:rPr lang="th-TH" sz="3600" b="1" dirty="0" smtClean="0">
                <a:solidFill>
                  <a:schemeClr val="bg1"/>
                </a:solidFill>
              </a:rPr>
              <a:t>อย่างคือ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	</a:t>
            </a:r>
            <a:r>
              <a:rPr lang="en-US" sz="3600" b="1" dirty="0" smtClean="0">
                <a:solidFill>
                  <a:srgbClr val="FFFF00"/>
                </a:solidFill>
              </a:rPr>
              <a:t>1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ผลการวัด  เป็นข้อมูลที่ทำให้ทราบสภาพความจริงของสิ่งที่ประเมินว่ามีปริมาณหรือคุณสมบัติอย่างไร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 	</a:t>
            </a:r>
            <a:r>
              <a:rPr lang="en-US" sz="3600" b="1" dirty="0" smtClean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เกณฑ์การพิจารณา</a:t>
            </a:r>
            <a:r>
              <a:rPr lang="en-US" sz="36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</a:rPr>
              <a:t>เป็นมาตรฐานที่ใช้เปรียบเทียบกับการวัด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 	</a:t>
            </a:r>
            <a:r>
              <a:rPr lang="en-US" sz="3600" b="1" dirty="0" smtClean="0">
                <a:solidFill>
                  <a:srgbClr val="FFFF00"/>
                </a:solidFill>
              </a:rPr>
              <a:t>3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การตัดสินใจ   เป็นการตัดสินคุณค่าด้วยการเปรียบเทียบระหว่างผลการวัดกับเกณฑ์</a:t>
            </a:r>
            <a:r>
              <a:rPr lang="th-TH" sz="3600" b="1" dirty="0" smtClean="0"/>
              <a:t/>
            </a:r>
            <a:br>
              <a:rPr lang="th-TH" sz="3600" b="1" dirty="0" smtClean="0"/>
            </a:b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    การเรียนรู้  </a:t>
            </a:r>
            <a:r>
              <a:rPr lang="th-TH" sz="4000" b="1" dirty="0" smtClean="0">
                <a:solidFill>
                  <a:schemeClr val="bg1"/>
                </a:solidFill>
              </a:rPr>
              <a:t>เป็นกระบวนการเปลี่ยนแปลงพฤติกรรมของบุคคล   ที่เกิดขึ้นจากการฝึกหัด ประสบการณ์ หรือเกิดจากผู้เรียนปรับตนเอง     เพื่อตอบสนองสิ่งเร้า ให้บรรลุเป้าหมายตามที่กำหนดในกระบวนการเรียนรู้ส่งผลให้ผู้เรียนเกิดความรัก และมีผลต่อผลสัมฤทธิ์ทางการเรียนรู้สูงขึ้น มีความภูมิใจในผลงาน 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การวัดและประเมินผล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305342"/>
            <a:ext cx="84582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วิธีการวัดผลกรเรียนรู้ </a:t>
            </a:r>
            <a:br>
              <a:rPr lang="th-TH" sz="36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</a:rPr>
              <a:t>     </a:t>
            </a:r>
            <a:r>
              <a:rPr lang="en-US" sz="3200" b="1" dirty="0" smtClean="0">
                <a:solidFill>
                  <a:srgbClr val="FFFF00"/>
                </a:solidFill>
              </a:rPr>
              <a:t>1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การวัดโดยใช้การทดสอบ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1.1 </a:t>
            </a:r>
            <a:r>
              <a:rPr lang="th-TH" sz="3200" b="1" dirty="0" smtClean="0">
                <a:solidFill>
                  <a:srgbClr val="FFFF00"/>
                </a:solidFill>
              </a:rPr>
              <a:t>แบบทดสอบวัดผลสัมฤทธิ์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1.2  </a:t>
            </a:r>
            <a:r>
              <a:rPr lang="th-TH" sz="3200" b="1" dirty="0" smtClean="0">
                <a:solidFill>
                  <a:srgbClr val="FFFF00"/>
                </a:solidFill>
              </a:rPr>
              <a:t>แบบทดสอบวัดความถนัดและเชาว์ปัญญา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1.3 </a:t>
            </a:r>
            <a:r>
              <a:rPr lang="th-TH" sz="3200" b="1" dirty="0" smtClean="0">
                <a:solidFill>
                  <a:srgbClr val="FFFF00"/>
                </a:solidFill>
              </a:rPr>
              <a:t>แบบทดสอบวัดบุคลิกภาพ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</a:t>
            </a:r>
            <a:r>
              <a:rPr lang="en-US" sz="3200" b="1" dirty="0" smtClean="0">
                <a:solidFill>
                  <a:srgbClr val="FFFF00"/>
                </a:solidFill>
              </a:rPr>
              <a:t>2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การวัดไม่ใช้การทดสอบ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2.1  </a:t>
            </a:r>
            <a:r>
              <a:rPr lang="th-TH" sz="3200" b="1" dirty="0" smtClean="0">
                <a:solidFill>
                  <a:srgbClr val="FFFF00"/>
                </a:solidFill>
              </a:rPr>
              <a:t>การสอบถาม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2.2  </a:t>
            </a:r>
            <a:r>
              <a:rPr lang="th-TH" sz="3200" b="1" dirty="0" smtClean="0">
                <a:solidFill>
                  <a:srgbClr val="FFFF00"/>
                </a:solidFill>
              </a:rPr>
              <a:t>การสัมภาษณ์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2.3  </a:t>
            </a:r>
            <a:r>
              <a:rPr lang="th-TH" sz="3200" b="1" dirty="0" smtClean="0">
                <a:solidFill>
                  <a:srgbClr val="FFFF00"/>
                </a:solidFill>
              </a:rPr>
              <a:t>การสังเกต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2.4   </a:t>
            </a:r>
            <a:r>
              <a:rPr lang="th-TH" sz="3200" b="1" dirty="0" smtClean="0">
                <a:solidFill>
                  <a:srgbClr val="FFFF00"/>
                </a:solidFill>
              </a:rPr>
              <a:t>การวัดผลงาน </a:t>
            </a: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	</a:t>
            </a:r>
            <a:r>
              <a:rPr lang="th-TH" sz="3600" b="1" dirty="0" smtClean="0"/>
              <a:t/>
            </a:r>
            <a:br>
              <a:rPr lang="th-TH" sz="3600" b="1" dirty="0" smtClean="0"/>
            </a:b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00200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</a:rPr>
              <a:t>กิจกรรม</a:t>
            </a:r>
          </a:p>
          <a:p>
            <a:pPr algn="ctr"/>
            <a:r>
              <a:rPr lang="th-TH" sz="5400" b="1" dirty="0" smtClean="0">
                <a:solidFill>
                  <a:schemeClr val="bg1"/>
                </a:solidFill>
              </a:rPr>
              <a:t>วิพากษ์ กระบวนการจัดการเรียนรู้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86800"/>
            <a:ext cx="8229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การจัดการเรียนรู้ เรื่อง “ขยะ” สำหรับผู้เรียน ระดับ ม.ต้น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1.</a:t>
            </a:r>
            <a:r>
              <a:rPr lang="th-TH" sz="3200" b="1" dirty="0" smtClean="0">
                <a:solidFill>
                  <a:srgbClr val="FFFF00"/>
                </a:solidFill>
              </a:rPr>
              <a:t> แบ่งผู้เรียนออกเป็น </a:t>
            </a:r>
            <a:r>
              <a:rPr lang="en-US" sz="3200" b="1" dirty="0" smtClean="0">
                <a:solidFill>
                  <a:srgbClr val="FFFF00"/>
                </a:solidFill>
              </a:rPr>
              <a:t>2</a:t>
            </a:r>
            <a:r>
              <a:rPr lang="th-TH" sz="3200" b="1" dirty="0" smtClean="0">
                <a:solidFill>
                  <a:srgbClr val="FFFF00"/>
                </a:solidFill>
              </a:rPr>
              <a:t> กลุ่มจำนวนเท่าๆกัน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2.</a:t>
            </a:r>
            <a:r>
              <a:rPr lang="th-TH" sz="3200" b="1" dirty="0" smtClean="0">
                <a:solidFill>
                  <a:schemeClr val="bg1"/>
                </a:solidFill>
              </a:rPr>
              <a:t> แจกถุงดำให้ผู้เรียนแต่ละกลุ่ม กลุ่มละ </a:t>
            </a:r>
            <a:r>
              <a:rPr lang="en-US" sz="3200" b="1" dirty="0" smtClean="0">
                <a:solidFill>
                  <a:schemeClr val="bg1"/>
                </a:solidFill>
              </a:rPr>
              <a:t>1</a:t>
            </a:r>
            <a:r>
              <a:rPr lang="th-TH" sz="3200" b="1" dirty="0" smtClean="0">
                <a:solidFill>
                  <a:schemeClr val="bg1"/>
                </a:solidFill>
              </a:rPr>
              <a:t> ใบ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3.</a:t>
            </a:r>
            <a:r>
              <a:rPr lang="th-TH" sz="3200" b="1" dirty="0" smtClean="0">
                <a:solidFill>
                  <a:srgbClr val="FFFF00"/>
                </a:solidFill>
              </a:rPr>
              <a:t> กำหนดให้ผู้เรียนกลุ่มที่ </a:t>
            </a:r>
            <a:r>
              <a:rPr lang="en-US" sz="3200" b="1" dirty="0" smtClean="0">
                <a:solidFill>
                  <a:srgbClr val="FFFF00"/>
                </a:solidFill>
              </a:rPr>
              <a:t>1</a:t>
            </a:r>
            <a:r>
              <a:rPr lang="th-TH" sz="3200" b="1" dirty="0" smtClean="0">
                <a:solidFill>
                  <a:srgbClr val="FFFF00"/>
                </a:solidFill>
              </a:rPr>
              <a:t> เดินเก็บขยะทุกชิ้น ทางด้านขวาของห้องเรียน  และกำหนดให้ผู้เรียนกลุ่มที </a:t>
            </a:r>
            <a:r>
              <a:rPr lang="en-US" sz="3200" b="1" dirty="0" smtClean="0">
                <a:solidFill>
                  <a:srgbClr val="FFFF00"/>
                </a:solidFill>
              </a:rPr>
              <a:t>2</a:t>
            </a:r>
            <a:r>
              <a:rPr lang="th-TH" sz="3200" b="1" dirty="0" smtClean="0">
                <a:solidFill>
                  <a:srgbClr val="FFFF00"/>
                </a:solidFill>
              </a:rPr>
              <a:t> เดินเก็บขยะทุกชิ้น ทางด้านซ้ายของห้องเรียน ให้เวลา </a:t>
            </a:r>
            <a:r>
              <a:rPr lang="en-US" sz="3200" b="1" dirty="0" smtClean="0">
                <a:solidFill>
                  <a:srgbClr val="FFFF00"/>
                </a:solidFill>
              </a:rPr>
              <a:t>15</a:t>
            </a:r>
            <a:r>
              <a:rPr lang="th-TH" sz="3200" b="1" dirty="0" smtClean="0">
                <a:solidFill>
                  <a:srgbClr val="FFFF00"/>
                </a:solidFill>
              </a:rPr>
              <a:t> นาที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4.</a:t>
            </a:r>
            <a:r>
              <a:rPr lang="th-TH" sz="3200" b="1" dirty="0" smtClean="0">
                <a:solidFill>
                  <a:schemeClr val="bg1"/>
                </a:solidFill>
              </a:rPr>
              <a:t> ผู้เรียนปฏิบัติกิจกรรมตามที่กำหนด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5.</a:t>
            </a:r>
            <a:r>
              <a:rPr lang="th-TH" sz="3200" b="1" dirty="0" smtClean="0">
                <a:solidFill>
                  <a:srgbClr val="FFFF00"/>
                </a:solidFill>
              </a:rPr>
              <a:t> เมื่อผู้เรียนกลับมาที่ห้องเรียน ครูแจกใบความรู้และอธิบายถึงประเภทของขยะ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6.</a:t>
            </a:r>
            <a:r>
              <a:rPr lang="th-TH" sz="3200" b="1" dirty="0" smtClean="0">
                <a:solidFill>
                  <a:schemeClr val="bg1"/>
                </a:solidFill>
              </a:rPr>
              <a:t> ครูถามว่า “ขยะที่เก็บมา มีขยะประเภทไหนบ้าง ขยะประเภทไหนมากที่สุด” ให้ผู้เรียนแต่ละกลุ่มตอบ โดยไม่ให้เปิดดูขยะในถุงดำ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86800"/>
            <a:ext cx="8229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การจัดการเรียนรู้ เรื่อง “ขยะ”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7.</a:t>
            </a:r>
            <a:r>
              <a:rPr lang="th-TH" sz="3200" b="1" dirty="0" smtClean="0">
                <a:solidFill>
                  <a:srgbClr val="FFFF00"/>
                </a:solidFill>
              </a:rPr>
              <a:t> ครูแจกใบงาน พร้อมให้ผู้เรียนแต่ละกลุ่มเทขยะออกมาจาก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ถุงดำ แล้วคัดแยกขยะออกตามประเภทของขยะที่เก็บมาได้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8.</a:t>
            </a:r>
            <a:r>
              <a:rPr lang="th-TH" sz="3200" b="1" dirty="0" smtClean="0">
                <a:solidFill>
                  <a:schemeClr val="bg1"/>
                </a:solidFill>
              </a:rPr>
              <a:t> ผู้เรียนแต่ละกลุ่มจดบันทึกข้อมูลลงในใบงานที่ </a:t>
            </a:r>
            <a:r>
              <a:rPr lang="en-US" sz="3200" b="1" dirty="0" smtClean="0">
                <a:solidFill>
                  <a:schemeClr val="bg1"/>
                </a:solidFill>
              </a:rPr>
              <a:t>1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9.</a:t>
            </a:r>
            <a:r>
              <a:rPr lang="th-TH" sz="3200" b="1" dirty="0" smtClean="0">
                <a:solidFill>
                  <a:srgbClr val="FFFF00"/>
                </a:solidFill>
              </a:rPr>
              <a:t> ครูถามต่อไปว่า ขยะประเภทใด มีจำนวนมากกว่ากัน ในสัดส่วนเท่าได 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10.</a:t>
            </a:r>
            <a:r>
              <a:rPr lang="th-TH" sz="3200" b="1" dirty="0" smtClean="0">
                <a:solidFill>
                  <a:schemeClr val="bg1"/>
                </a:solidFill>
              </a:rPr>
              <a:t> ผู้เรียนแต่ละกลุ่มปฏิบัติกิจกรรม พร้อมจดบันทึกข้อมูลลงในใบงานที่ </a:t>
            </a:r>
            <a:r>
              <a:rPr lang="en-US" sz="3200" b="1" dirty="0" smtClean="0">
                <a:solidFill>
                  <a:schemeClr val="bg1"/>
                </a:solidFill>
              </a:rPr>
              <a:t>1</a:t>
            </a:r>
            <a:r>
              <a:rPr lang="th-TH" sz="3200" b="1" dirty="0" smtClean="0">
                <a:solidFill>
                  <a:schemeClr val="bg1"/>
                </a:solidFill>
              </a:rPr>
              <a:t>  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11.</a:t>
            </a:r>
            <a:r>
              <a:rPr lang="th-TH" sz="3200" b="1" dirty="0" smtClean="0">
                <a:solidFill>
                  <a:srgbClr val="FFFF00"/>
                </a:solidFill>
              </a:rPr>
              <a:t> ผู้เรียนแต่ละกลุ่มนำเสนอข้อมูลที่ได้ ตามใบงานที่ </a:t>
            </a:r>
            <a:r>
              <a:rPr lang="en-US" sz="3200" b="1" dirty="0" smtClean="0">
                <a:solidFill>
                  <a:srgbClr val="FFFF00"/>
                </a:solidFill>
              </a:rPr>
              <a:t>1</a:t>
            </a: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12.</a:t>
            </a:r>
            <a:r>
              <a:rPr lang="th-TH" sz="3200" b="1" dirty="0" smtClean="0">
                <a:solidFill>
                  <a:schemeClr val="bg1"/>
                </a:solidFill>
              </a:rPr>
              <a:t> ครูแจกใบงานที่ </a:t>
            </a:r>
            <a:r>
              <a:rPr lang="en-US" sz="3200" b="1" dirty="0" smtClean="0">
                <a:solidFill>
                  <a:schemeClr val="bg1"/>
                </a:solidFill>
              </a:rPr>
              <a:t>2</a:t>
            </a:r>
            <a:r>
              <a:rPr lang="th-TH" sz="3200" b="1" dirty="0" smtClean="0">
                <a:solidFill>
                  <a:schemeClr val="bg1"/>
                </a:solidFill>
              </a:rPr>
              <a:t> พร้อมถามว่า “ถ้ารวมขยะทั้งหมดแล้ว ขยะประเภทใด มีจำนวนมากกว่ากัน ในสัดส่วนเท่าได ”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86800"/>
            <a:ext cx="8229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การจัดการเรียนรู้ เรื่อง “ขยะ”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13.</a:t>
            </a:r>
            <a:r>
              <a:rPr lang="th-TH" sz="3200" b="1" dirty="0" smtClean="0">
                <a:solidFill>
                  <a:srgbClr val="FFFF00"/>
                </a:solidFill>
              </a:rPr>
              <a:t> ผู้เรียนทั้งสองกลุ่มรวมกลุ่มกัน พร้อมปฏิบัติกิจกรรม และจดบันทึกข้อมูลลงในใบงานที่ </a:t>
            </a:r>
            <a:r>
              <a:rPr lang="en-US" sz="3200" b="1" dirty="0">
                <a:solidFill>
                  <a:srgbClr val="FFFF00"/>
                </a:solidFill>
              </a:rPr>
              <a:t>2</a:t>
            </a: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14.</a:t>
            </a:r>
            <a:r>
              <a:rPr lang="th-TH" sz="3200" b="1" dirty="0" smtClean="0">
                <a:solidFill>
                  <a:schemeClr val="bg1"/>
                </a:solidFill>
              </a:rPr>
              <a:t> ผู้แทนผู้เรียนนำเสนอข้อมูลที่ได้ ตามใบงานที่ </a:t>
            </a:r>
            <a:r>
              <a:rPr lang="en-US" sz="3200" b="1" dirty="0">
                <a:solidFill>
                  <a:schemeClr val="bg1"/>
                </a:solidFill>
              </a:rPr>
              <a:t>2</a:t>
            </a:r>
            <a:r>
              <a:rPr lang="th-TH" sz="3200" b="1" dirty="0" smtClean="0">
                <a:solidFill>
                  <a:schemeClr val="bg1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15.</a:t>
            </a:r>
            <a:r>
              <a:rPr lang="th-TH" sz="3200" b="1" dirty="0" smtClean="0">
                <a:solidFill>
                  <a:srgbClr val="FFFF00"/>
                </a:solidFill>
              </a:rPr>
              <a:t> ครูแจกใบงานที่ </a:t>
            </a:r>
            <a:r>
              <a:rPr lang="en-US" sz="3200" b="1" dirty="0" smtClean="0">
                <a:solidFill>
                  <a:srgbClr val="FFFF00"/>
                </a:solidFill>
              </a:rPr>
              <a:t>3</a:t>
            </a:r>
            <a:r>
              <a:rPr lang="th-TH" sz="3200" b="1" dirty="0" smtClean="0">
                <a:solidFill>
                  <a:srgbClr val="FFFF00"/>
                </a:solidFill>
              </a:rPr>
              <a:t> พร้อมถามว่า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    </a:t>
            </a:r>
            <a:r>
              <a:rPr lang="en-US" sz="3200" b="1" dirty="0" smtClean="0">
                <a:solidFill>
                  <a:srgbClr val="FFFF00"/>
                </a:solidFill>
              </a:rPr>
              <a:t>1.</a:t>
            </a:r>
            <a:r>
              <a:rPr lang="th-TH" sz="3200" b="1" dirty="0" smtClean="0">
                <a:solidFill>
                  <a:srgbClr val="FFFF00"/>
                </a:solidFill>
              </a:rPr>
              <a:t> จะมีวิธีการอย่างไรในการจัดการกับขยะ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    </a:t>
            </a:r>
            <a:r>
              <a:rPr lang="en-US" sz="3200" b="1" dirty="0" smtClean="0">
                <a:solidFill>
                  <a:srgbClr val="FFFF00"/>
                </a:solidFill>
              </a:rPr>
              <a:t>2.</a:t>
            </a:r>
            <a:r>
              <a:rPr lang="th-TH" sz="3200" b="1" dirty="0" smtClean="0">
                <a:solidFill>
                  <a:srgbClr val="FFFF00"/>
                </a:solidFill>
              </a:rPr>
              <a:t> จะมีวิธีการอย่างไรเพื่อให้จำนวนขยะมีจำนวนน้อยลง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16.</a:t>
            </a:r>
            <a:r>
              <a:rPr lang="th-TH" sz="3200" b="1" dirty="0" smtClean="0">
                <a:solidFill>
                  <a:schemeClr val="bg1"/>
                </a:solidFill>
              </a:rPr>
              <a:t> ผู้เรียนรวมกลุ่มกันปฏิบัติกิจกรรม พร้อมจดบันทึกข้อมูลลงในใบงานที่ </a:t>
            </a:r>
            <a:r>
              <a:rPr lang="en-US" sz="3200" b="1" dirty="0" smtClean="0">
                <a:solidFill>
                  <a:schemeClr val="bg1"/>
                </a:solidFill>
              </a:rPr>
              <a:t>3</a:t>
            </a:r>
            <a:r>
              <a:rPr lang="th-TH" sz="3200" b="1" dirty="0" smtClean="0">
                <a:solidFill>
                  <a:schemeClr val="bg1"/>
                </a:solidFill>
              </a:rPr>
              <a:t>  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17.</a:t>
            </a:r>
            <a:r>
              <a:rPr lang="th-TH" sz="3200" b="1" dirty="0" smtClean="0">
                <a:solidFill>
                  <a:srgbClr val="FFFF00"/>
                </a:solidFill>
              </a:rPr>
              <a:t> ผู้แทนผู้เรียนนำเสนอข้อมูลที่ได้ ตามใบงานที่ </a:t>
            </a:r>
            <a:r>
              <a:rPr lang="en-US" sz="3200" b="1" dirty="0" smtClean="0">
                <a:solidFill>
                  <a:srgbClr val="FFFF00"/>
                </a:solidFill>
              </a:rPr>
              <a:t>3</a:t>
            </a: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</a:rPr>
              <a:t/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18.</a:t>
            </a:r>
            <a:r>
              <a:rPr lang="th-TH" sz="3200" b="1" dirty="0" smtClean="0">
                <a:solidFill>
                  <a:schemeClr val="bg1"/>
                </a:solidFill>
              </a:rPr>
              <a:t> ครูมอบหมายให้ผู้เรียนรวมกลุ่มกันจัดทำโครงงาน ตามข้อเสนอที่กำหนดไว้ในใบงานที่ </a:t>
            </a:r>
            <a:r>
              <a:rPr lang="en-US" sz="3200" b="1" dirty="0" smtClean="0">
                <a:solidFill>
                  <a:schemeClr val="bg1"/>
                </a:solidFill>
              </a:rPr>
              <a:t>3</a:t>
            </a:r>
            <a:r>
              <a:rPr lang="th-TH" sz="3200" b="1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86800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chemeClr val="bg1"/>
                </a:solidFill>
              </a:rPr>
              <a:t>ประเด็นการ</a:t>
            </a:r>
            <a:r>
              <a:rPr lang="th-TH" sz="4400" b="1" dirty="0" smtClean="0">
                <a:solidFill>
                  <a:schemeClr val="bg1"/>
                </a:solidFill>
              </a:rPr>
              <a:t>วิพากษ์</a:t>
            </a:r>
            <a:r>
              <a:rPr lang="en-US" sz="4400" b="1" dirty="0" smtClean="0">
                <a:solidFill>
                  <a:schemeClr val="bg1"/>
                </a:solidFill>
              </a:rPr>
              <a:t/>
            </a:r>
            <a:br>
              <a:rPr lang="en-US" sz="4400" b="1" dirty="0" smtClean="0">
                <a:solidFill>
                  <a:schemeClr val="bg1"/>
                </a:solidFill>
              </a:rPr>
            </a:br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1.</a:t>
            </a:r>
            <a:r>
              <a:rPr lang="th-TH" sz="4400" b="1" dirty="0" smtClean="0">
                <a:solidFill>
                  <a:srgbClr val="FFFF00"/>
                </a:solidFill>
              </a:rPr>
              <a:t> ใช้รูปแบบใด  </a:t>
            </a:r>
            <a:r>
              <a:rPr lang="th-TH" sz="4400" b="1" dirty="0" smtClean="0">
                <a:solidFill>
                  <a:srgbClr val="FFFF00"/>
                </a:solidFill>
              </a:rPr>
              <a:t>เหมาะสมหรือไม่</a:t>
            </a:r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2</a:t>
            </a:r>
            <a:r>
              <a:rPr lang="en-US" sz="4400" b="1" dirty="0" smtClean="0">
                <a:solidFill>
                  <a:srgbClr val="FFFF00"/>
                </a:solidFill>
              </a:rPr>
              <a:t>.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ความเหมาะสมของกระบวนการจัดการเรียนรู้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3</a:t>
            </a:r>
            <a:r>
              <a:rPr lang="th-TH" sz="4400" b="1" dirty="0" smtClean="0">
                <a:solidFill>
                  <a:srgbClr val="FFFF00"/>
                </a:solidFill>
              </a:rPr>
              <a:t>. </a:t>
            </a:r>
            <a:r>
              <a:rPr lang="th-TH" sz="4400" b="1" dirty="0" smtClean="0">
                <a:solidFill>
                  <a:srgbClr val="FFFF00"/>
                </a:solidFill>
              </a:rPr>
              <a:t>ความโดดเด่นของกระบวนการจัดการเรียนรู้</a:t>
            </a:r>
            <a:br>
              <a:rPr lang="th-TH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4</a:t>
            </a:r>
            <a:r>
              <a:rPr lang="en-US" sz="4400" b="1" dirty="0" smtClean="0">
                <a:solidFill>
                  <a:srgbClr val="FFFF00"/>
                </a:solidFill>
              </a:rPr>
              <a:t>.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ข้อควรปรับปรุงในกระบวนการจัดการเรียนรู้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219200"/>
            <a:ext cx="77724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FFFF00"/>
                </a:solidFill>
              </a:rPr>
              <a:t>ขอขอบคุณทุกท่าน</a:t>
            </a:r>
            <a:br>
              <a:rPr lang="th-TH" sz="6000" b="1" dirty="0" smtClean="0">
                <a:solidFill>
                  <a:srgbClr val="FFFF00"/>
                </a:solidFill>
              </a:rPr>
            </a:br>
            <a:r>
              <a:rPr lang="th-TH" sz="6000" b="1" dirty="0" smtClean="0">
                <a:solidFill>
                  <a:srgbClr val="FFFF00"/>
                </a:solidFill>
              </a:rPr>
              <a:t>ที่ให้ความร่วมมือในการเรียนรู้</a:t>
            </a:r>
            <a:br>
              <a:rPr lang="th-TH" sz="6000" b="1" dirty="0" smtClean="0">
                <a:solidFill>
                  <a:srgbClr val="FFFF00"/>
                </a:solidFill>
              </a:rPr>
            </a:br>
            <a:r>
              <a:rPr lang="th-TH" sz="6000" b="1" dirty="0" smtClean="0">
                <a:solidFill>
                  <a:srgbClr val="FFFF00"/>
                </a:solidFill>
              </a:rPr>
              <a:t>เป็นอย่างดี</a:t>
            </a:r>
            <a:endParaRPr lang="en-US" sz="6000" b="1" dirty="0" smtClean="0">
              <a:solidFill>
                <a:srgbClr val="FFFF00"/>
              </a:solidFill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/>
            </a:r>
            <a:br>
              <a:rPr lang="th-TH" sz="4400" b="1" dirty="0" smtClean="0">
                <a:solidFill>
                  <a:schemeClr val="bg1"/>
                </a:solidFill>
              </a:rPr>
            </a:br>
            <a:endParaRPr lang="th-TH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สิ่งเร้า (พฤติกรรมการเรียนรู้)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  <a:latin typeface="+mj-lt"/>
              </a:rPr>
              <a:t>      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1. </a:t>
            </a:r>
            <a:r>
              <a:rPr lang="th-TH" sz="2800" b="1" dirty="0" smtClean="0">
                <a:solidFill>
                  <a:schemeClr val="bg1"/>
                </a:solidFill>
              </a:rPr>
              <a:t>พฤติกรรม</a:t>
            </a:r>
            <a:r>
              <a:rPr lang="th-TH" sz="2800" b="1" dirty="0" smtClean="0">
                <a:solidFill>
                  <a:schemeClr val="bg1"/>
                </a:solidFill>
              </a:rPr>
              <a:t>ด้านสมอง </a:t>
            </a:r>
            <a:r>
              <a:rPr lang="th-TH" sz="2400" b="1" dirty="0" smtClean="0">
                <a:solidFill>
                  <a:schemeClr val="bg1"/>
                </a:solidFill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</a:rPr>
              <a:t>Cogitive</a:t>
            </a:r>
            <a:r>
              <a:rPr lang="en-US" sz="2400" b="1" dirty="0" smtClean="0">
                <a:solidFill>
                  <a:schemeClr val="bg1"/>
                </a:solidFill>
              </a:rPr>
              <a:t>  Domain</a:t>
            </a:r>
            <a:r>
              <a:rPr lang="th-TH" sz="2400" b="1" dirty="0" smtClean="0">
                <a:solidFill>
                  <a:schemeClr val="bg1"/>
                </a:solidFill>
              </a:rPr>
              <a:t>)      </a:t>
            </a:r>
            <a:r>
              <a:rPr lang="th-TH" sz="2800" b="1" dirty="0" smtClean="0">
                <a:solidFill>
                  <a:srgbClr val="FFFF00"/>
                </a:solidFill>
              </a:rPr>
              <a:t>เป็นการเปลี่ยนแปลงพฤติกรรมด้านความรู้  </a:t>
            </a:r>
            <a:r>
              <a:rPr lang="th-TH" sz="2800" b="1" dirty="0" smtClean="0">
                <a:solidFill>
                  <a:srgbClr val="FFFF00"/>
                </a:solidFill>
              </a:rPr>
              <a:t>ได้แก่  </a:t>
            </a:r>
            <a:r>
              <a:rPr lang="th-TH" sz="2800" b="1" dirty="0" smtClean="0">
                <a:solidFill>
                  <a:srgbClr val="FFFF00"/>
                </a:solidFill>
              </a:rPr>
              <a:t>ความจำ  </a:t>
            </a:r>
            <a:r>
              <a:rPr lang="th-TH" sz="2800" b="1" dirty="0" smtClean="0">
                <a:solidFill>
                  <a:srgbClr val="FFFF00"/>
                </a:solidFill>
              </a:rPr>
              <a:t>ความเข้าใจ  ความคิด  การวิเคราะห์  การสังเคราะห์  </a:t>
            </a:r>
            <a:r>
              <a:rPr lang="th-TH" sz="2800" b="1" dirty="0" smtClean="0">
                <a:solidFill>
                  <a:srgbClr val="FFFF00"/>
                </a:solidFill>
              </a:rPr>
              <a:t>    </a:t>
            </a:r>
            <a:r>
              <a:rPr lang="th-TH" sz="2800" b="1" dirty="0" smtClean="0">
                <a:solidFill>
                  <a:srgbClr val="FFFF00"/>
                </a:solidFill>
              </a:rPr>
              <a:t> โดย</a:t>
            </a:r>
            <a:r>
              <a:rPr lang="th-TH" sz="2800" b="1" dirty="0" smtClean="0">
                <a:solidFill>
                  <a:srgbClr val="FFFF00"/>
                </a:solidFill>
              </a:rPr>
              <a:t> การ</a:t>
            </a:r>
            <a:r>
              <a:rPr lang="th-TH" sz="2800" b="1" dirty="0" smtClean="0">
                <a:solidFill>
                  <a:srgbClr val="FFFF00"/>
                </a:solidFill>
              </a:rPr>
              <a:t>เรียนรู้ข้อเท็จจริง </a:t>
            </a:r>
            <a:r>
              <a:rPr lang="th-TH" sz="2400" b="1" dirty="0" smtClean="0">
                <a:solidFill>
                  <a:srgbClr val="FFFF00"/>
                </a:solidFill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</a:rPr>
              <a:t>  </a:t>
            </a: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เรียนรู้ความคิด</a:t>
            </a:r>
            <a:r>
              <a:rPr lang="th-TH" sz="2800" b="1" dirty="0" smtClean="0">
                <a:solidFill>
                  <a:srgbClr val="FFFF00"/>
                </a:solidFill>
              </a:rPr>
              <a:t>รวบยอด  </a:t>
            </a:r>
            <a:r>
              <a:rPr lang="th-TH" sz="2400" b="1" dirty="0" smtClean="0">
                <a:solidFill>
                  <a:srgbClr val="FFFF00"/>
                </a:solidFill>
              </a:rPr>
              <a:t>(</a:t>
            </a: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เรียนรู้หลักการ  </a:t>
            </a:r>
            <a:r>
              <a:rPr lang="th-TH" sz="2800" b="1" dirty="0" smtClean="0">
                <a:solidFill>
                  <a:srgbClr val="FFFF00"/>
                </a:solidFill>
              </a:rPr>
              <a:t>หรือ</a:t>
            </a:r>
            <a:r>
              <a:rPr lang="th-TH" sz="2800" b="1" dirty="0" smtClean="0">
                <a:solidFill>
                  <a:srgbClr val="FFFF00"/>
                </a:solidFill>
              </a:rPr>
              <a:t>กฎเกณฑ์  </a:t>
            </a: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เรียนรู้</a:t>
            </a:r>
            <a:r>
              <a:rPr lang="th-TH" sz="2800" b="1" dirty="0" smtClean="0">
                <a:solidFill>
                  <a:srgbClr val="FFFF00"/>
                </a:solidFill>
              </a:rPr>
              <a:t>แก้ปัญหา</a:t>
            </a:r>
            <a:r>
              <a:rPr lang="th-TH" sz="2800" b="1" dirty="0" smtClean="0">
                <a:solidFill>
                  <a:srgbClr val="FFFF00"/>
                </a:solidFill>
              </a:rPr>
              <a:t/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     </a:t>
            </a:r>
            <a:r>
              <a:rPr lang="en-US" sz="2800" b="1" dirty="0" smtClean="0">
                <a:solidFill>
                  <a:schemeClr val="bg1"/>
                </a:solidFill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</a:rPr>
              <a:t>.</a:t>
            </a:r>
            <a:r>
              <a:rPr lang="th-TH" sz="2800" b="1" dirty="0" smtClean="0">
                <a:solidFill>
                  <a:schemeClr val="bg1"/>
                </a:solidFill>
              </a:rPr>
              <a:t> พฤติกรรมด้านกล้ามเนื้อ </a:t>
            </a:r>
            <a:r>
              <a:rPr lang="th-TH" sz="2800" b="1" dirty="0" smtClean="0">
                <a:solidFill>
                  <a:schemeClr val="bg1"/>
                </a:solidFill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</a:rPr>
              <a:t>(</a:t>
            </a:r>
            <a:r>
              <a:rPr lang="en-US" sz="2400" b="1" dirty="0" smtClean="0">
                <a:solidFill>
                  <a:schemeClr val="bg1"/>
                </a:solidFill>
              </a:rPr>
              <a:t>Psychomotor  </a:t>
            </a:r>
            <a:r>
              <a:rPr lang="en-US" sz="2400" b="1" dirty="0" smtClean="0">
                <a:solidFill>
                  <a:schemeClr val="bg1"/>
                </a:solidFill>
              </a:rPr>
              <a:t>Domain</a:t>
            </a:r>
            <a:r>
              <a:rPr lang="th-TH" sz="2400" b="1" dirty="0" smtClean="0">
                <a:solidFill>
                  <a:schemeClr val="bg1"/>
                </a:solidFill>
              </a:rPr>
              <a:t>)  </a:t>
            </a:r>
            <a:r>
              <a:rPr lang="th-TH" sz="2800" b="1" dirty="0" smtClean="0">
                <a:solidFill>
                  <a:srgbClr val="FFFF00"/>
                </a:solidFill>
              </a:rPr>
              <a:t>เป็นการเรียนรู้เพื่อให้เกิดความชำนาญ และเกิดทักษะในการเคลื่อนไหวกล้ามเนื้อ  เช่น   การอ่าน  การพูด  </a:t>
            </a: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เขียน  การเล่นดนตรี  การเล่นกีฬา   เป็นต้น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   </a:t>
            </a:r>
            <a:r>
              <a:rPr lang="en-US" sz="2800" b="1" dirty="0" smtClean="0">
                <a:solidFill>
                  <a:schemeClr val="bg1"/>
                </a:solidFill>
              </a:rPr>
              <a:t>3. </a:t>
            </a:r>
            <a:r>
              <a:rPr lang="th-TH" sz="2800" b="1" dirty="0" smtClean="0">
                <a:solidFill>
                  <a:schemeClr val="bg1"/>
                </a:solidFill>
              </a:rPr>
              <a:t>พฤติกรรม</a:t>
            </a:r>
            <a:r>
              <a:rPr lang="th-TH" sz="2800" b="1" dirty="0" smtClean="0">
                <a:solidFill>
                  <a:schemeClr val="bg1"/>
                </a:solidFill>
              </a:rPr>
              <a:t>ด้านอารมณ์หรือความรู้สึก  </a:t>
            </a:r>
            <a:r>
              <a:rPr lang="en-US" sz="2400" b="1" dirty="0" smtClean="0">
                <a:solidFill>
                  <a:schemeClr val="bg1"/>
                </a:solidFill>
              </a:rPr>
              <a:t>Affective  Domain</a:t>
            </a:r>
            <a:r>
              <a:rPr lang="th-TH" sz="2400" b="1" dirty="0" smtClean="0">
                <a:solidFill>
                  <a:schemeClr val="bg1"/>
                </a:solidFill>
              </a:rPr>
              <a:t>)</a:t>
            </a:r>
            <a:r>
              <a:rPr lang="en-US" sz="2400" b="1" dirty="0" smtClean="0">
                <a:solidFill>
                  <a:schemeClr val="bg1"/>
                </a:solidFill>
              </a:rPr>
              <a:t>  </a:t>
            </a:r>
            <a:r>
              <a:rPr lang="th-TH" sz="2400" b="1" dirty="0" smtClean="0">
                <a:solidFill>
                  <a:schemeClr val="bg1"/>
                </a:solidFill>
              </a:rPr>
              <a:t>  </a:t>
            </a:r>
            <a:r>
              <a:rPr lang="th-TH" sz="2800" b="1" dirty="0" smtClean="0">
                <a:solidFill>
                  <a:srgbClr val="FFFF00"/>
                </a:solidFill>
              </a:rPr>
              <a:t>เป็นพฤติกรรมการเปลี่ยนแปลงทางด้านจิตใจ  เช่น  </a:t>
            </a:r>
            <a:r>
              <a:rPr lang="th-TH" sz="2800" b="1" dirty="0" smtClean="0">
                <a:solidFill>
                  <a:srgbClr val="FFFF00"/>
                </a:solidFill>
              </a:rPr>
              <a:t>ความ</a:t>
            </a:r>
            <a:r>
              <a:rPr lang="th-TH" sz="2800" b="1" dirty="0" smtClean="0">
                <a:solidFill>
                  <a:srgbClr val="FFFF00"/>
                </a:solidFill>
              </a:rPr>
              <a:t>พอใจ  ศรัทธา  ชื่นชม  ซาบซึ้ง  และเห็นคุณค่า  เป็น</a:t>
            </a:r>
            <a:r>
              <a:rPr lang="th-TH" sz="2800" b="1" dirty="0" smtClean="0">
                <a:solidFill>
                  <a:srgbClr val="FFFF00"/>
                </a:solidFill>
              </a:rPr>
              <a:t>ต้น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การเรียนรู้ของ</a:t>
            </a:r>
            <a:r>
              <a:rPr lang="th-TH" sz="4000" b="1" dirty="0" smtClean="0">
                <a:solidFill>
                  <a:schemeClr val="bg1"/>
                </a:solidFill>
              </a:rPr>
              <a:t>ผู้ใหญ่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     </a:t>
            </a:r>
            <a:r>
              <a:rPr lang="th-TH" sz="4000" b="1" dirty="0" smtClean="0">
                <a:solidFill>
                  <a:schemeClr val="bg1"/>
                </a:solidFill>
              </a:rPr>
              <a:t>แนวคิดการจัดการเรียนการสอนผู้ใหญ่</a:t>
            </a:r>
            <a:r>
              <a:rPr lang="th-TH" sz="4000" b="1" dirty="0" smtClean="0">
                <a:solidFill>
                  <a:schemeClr val="bg1"/>
                </a:solidFill>
              </a:rPr>
              <a:t/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  <a:latin typeface="+mj-lt"/>
              </a:rPr>
              <a:t>      </a:t>
            </a:r>
            <a:r>
              <a:rPr lang="th-TH" sz="2800" b="1" dirty="0" smtClean="0">
                <a:solidFill>
                  <a:srgbClr val="FFFF00"/>
                </a:solidFill>
                <a:latin typeface="+mj-lt"/>
              </a:rPr>
              <a:t>    </a:t>
            </a:r>
            <a:r>
              <a:rPr lang="en-US" sz="2800" b="1" dirty="0" smtClean="0">
                <a:solidFill>
                  <a:srgbClr val="FFFF00"/>
                </a:solidFill>
                <a:latin typeface="+mj-lt"/>
              </a:rPr>
              <a:t>1. </a:t>
            </a:r>
            <a:r>
              <a:rPr lang="th-TH" sz="2800" b="1" dirty="0" smtClean="0">
                <a:solidFill>
                  <a:srgbClr val="FFFF00"/>
                </a:solidFill>
              </a:rPr>
              <a:t>การเข้าใจตนเอง </a:t>
            </a:r>
            <a:r>
              <a:rPr lang="th-TH" sz="2800" b="1" dirty="0" smtClean="0">
                <a:solidFill>
                  <a:srgbClr val="FFFF00"/>
                </a:solidFill>
              </a:rPr>
              <a:t> ผู้สอนต้องสนับสนุน</a:t>
            </a:r>
            <a:r>
              <a:rPr lang="th-TH" sz="2800" b="1" dirty="0" smtClean="0">
                <a:solidFill>
                  <a:srgbClr val="FFFF00"/>
                </a:solidFill>
              </a:rPr>
              <a:t>ให้ผู้เรียนสามารถชี้นำ</a:t>
            </a:r>
            <a:r>
              <a:rPr lang="th-TH" sz="2800" b="1" dirty="0" smtClean="0">
                <a:solidFill>
                  <a:srgbClr val="FFFF00"/>
                </a:solidFill>
              </a:rPr>
              <a:t>ตนเอง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2.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ประสบการณ์  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</a:t>
            </a:r>
            <a:r>
              <a:rPr lang="th-TH" sz="2800" b="1" dirty="0" smtClean="0">
                <a:solidFill>
                  <a:srgbClr val="FFFF00"/>
                </a:solidFill>
              </a:rPr>
              <a:t>จะเข้าใจ และสามารถเรียนรู้จากประสบการณ์ได้มากกว่าการได้รับการบอกกล่าวจากผู้สอน </a:t>
            </a:r>
            <a:r>
              <a:rPr lang="th-TH" sz="2800" b="1" dirty="0" smtClean="0">
                <a:solidFill>
                  <a:srgbClr val="FFFF00"/>
                </a:solidFill>
              </a:rPr>
              <a:t/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3.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ความพร้อมในการเรียนรู้   </a:t>
            </a:r>
            <a:r>
              <a:rPr lang="th-TH" sz="2800" b="1" dirty="0" smtClean="0">
                <a:solidFill>
                  <a:srgbClr val="FFFF00"/>
                </a:solidFill>
              </a:rPr>
              <a:t>ผู้ใหญ่</a:t>
            </a:r>
            <a:r>
              <a:rPr lang="th-TH" sz="2800" b="1" dirty="0" smtClean="0">
                <a:solidFill>
                  <a:srgbClr val="FFFF00"/>
                </a:solidFill>
              </a:rPr>
              <a:t>มีความพร้อมในการเรียน </a:t>
            </a:r>
            <a:r>
              <a:rPr lang="th-TH" sz="2800" b="1" dirty="0" smtClean="0">
                <a:solidFill>
                  <a:srgbClr val="FFFF00"/>
                </a:solidFill>
              </a:rPr>
              <a:t>และ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รับรู้  ฉะนั้น สิ่งที่จะสอนต้องให้เกิดประโยชน์และ ตรงกับความต้องการของ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4.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เป้าหมายของการเรียนรู้  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 เรียน</a:t>
            </a:r>
            <a:r>
              <a:rPr lang="th-TH" sz="2800" b="1" dirty="0" smtClean="0">
                <a:solidFill>
                  <a:srgbClr val="FFFF00"/>
                </a:solidFill>
              </a:rPr>
              <a:t>เพื่อต้องการนำความรู้</a:t>
            </a:r>
            <a:r>
              <a:rPr lang="th-TH" sz="2800" b="1" dirty="0" smtClean="0">
                <a:solidFill>
                  <a:srgbClr val="FFFF00"/>
                </a:solidFill>
              </a:rPr>
              <a:t>ไปใช้การ</a:t>
            </a:r>
            <a:r>
              <a:rPr lang="th-TH" sz="2800" b="1" dirty="0" smtClean="0">
                <a:solidFill>
                  <a:srgbClr val="FFFF00"/>
                </a:solidFill>
              </a:rPr>
              <a:t>จัดประสบการณ์การเรียนรู้  </a:t>
            </a:r>
            <a:r>
              <a:rPr lang="th-TH" sz="2800" b="1" dirty="0" smtClean="0">
                <a:solidFill>
                  <a:srgbClr val="FFFF00"/>
                </a:solidFill>
              </a:rPr>
              <a:t>ต้องเกี่ยวข้อง</a:t>
            </a:r>
            <a:r>
              <a:rPr lang="th-TH" sz="2800" b="1" dirty="0" smtClean="0">
                <a:solidFill>
                  <a:srgbClr val="FFFF00"/>
                </a:solidFill>
              </a:rPr>
              <a:t>กับชีวิตจริงและสามารถนำไปใช้ให้เกิด</a:t>
            </a:r>
            <a:r>
              <a:rPr lang="th-TH" sz="2800" b="1" dirty="0" smtClean="0">
                <a:solidFill>
                  <a:srgbClr val="FFFF00"/>
                </a:solidFill>
              </a:rPr>
              <a:t>ประโยชน์ได้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การเรียนรู้ของ</a:t>
            </a:r>
            <a:r>
              <a:rPr lang="th-TH" sz="4000" b="1" dirty="0" smtClean="0">
                <a:solidFill>
                  <a:schemeClr val="bg1"/>
                </a:solidFill>
              </a:rPr>
              <a:t>ผู้ใหญ่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     </a:t>
            </a:r>
            <a:r>
              <a:rPr lang="th-TH" sz="4000" b="1" dirty="0" smtClean="0">
                <a:solidFill>
                  <a:schemeClr val="bg1"/>
                </a:solidFill>
              </a:rPr>
              <a:t>แนวคิดการจัดการเรียนการสอนผู้ใหญ่</a:t>
            </a:r>
            <a:r>
              <a:rPr lang="th-TH" sz="4000" b="1" dirty="0" smtClean="0">
                <a:solidFill>
                  <a:schemeClr val="bg1"/>
                </a:solidFill>
              </a:rPr>
              <a:t/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  <a:latin typeface="+mj-lt"/>
              </a:rPr>
              <a:t>      </a:t>
            </a:r>
            <a:r>
              <a:rPr lang="th-TH" sz="2800" b="1" dirty="0" smtClean="0">
                <a:solidFill>
                  <a:srgbClr val="FFFF00"/>
                </a:solidFill>
                <a:latin typeface="+mj-lt"/>
              </a:rPr>
              <a:t>    </a:t>
            </a:r>
            <a:r>
              <a:rPr lang="en-US" sz="2800" b="1" dirty="0" smtClean="0">
                <a:solidFill>
                  <a:srgbClr val="FFFF00"/>
                </a:solidFill>
                <a:latin typeface="+mj-lt"/>
              </a:rPr>
              <a:t>1. </a:t>
            </a:r>
            <a:r>
              <a:rPr lang="th-TH" sz="2800" b="1" dirty="0" smtClean="0">
                <a:solidFill>
                  <a:srgbClr val="FFFF00"/>
                </a:solidFill>
              </a:rPr>
              <a:t>การเข้าใจตนเอง </a:t>
            </a:r>
            <a:r>
              <a:rPr lang="th-TH" sz="2800" b="1" dirty="0" smtClean="0">
                <a:solidFill>
                  <a:srgbClr val="FFFF00"/>
                </a:solidFill>
              </a:rPr>
              <a:t> ผู้สอนต้องสนับสนุน</a:t>
            </a:r>
            <a:r>
              <a:rPr lang="th-TH" sz="2800" b="1" dirty="0" smtClean="0">
                <a:solidFill>
                  <a:srgbClr val="FFFF00"/>
                </a:solidFill>
              </a:rPr>
              <a:t>ให้ผู้เรียนสามารถชี้นำ</a:t>
            </a:r>
            <a:r>
              <a:rPr lang="th-TH" sz="2800" b="1" dirty="0" smtClean="0">
                <a:solidFill>
                  <a:srgbClr val="FFFF00"/>
                </a:solidFill>
              </a:rPr>
              <a:t>ตนเอง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2.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ประสบการณ์  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</a:t>
            </a:r>
            <a:r>
              <a:rPr lang="th-TH" sz="2800" b="1" dirty="0" smtClean="0">
                <a:solidFill>
                  <a:srgbClr val="FFFF00"/>
                </a:solidFill>
              </a:rPr>
              <a:t>จะเข้าใจ และสามารถเรียนรู้จากประสบการณ์ได้มากกว่าการได้รับการบอกกล่าวจากผู้สอน </a:t>
            </a:r>
            <a:r>
              <a:rPr lang="th-TH" sz="2800" b="1" dirty="0" smtClean="0">
                <a:solidFill>
                  <a:srgbClr val="FFFF00"/>
                </a:solidFill>
              </a:rPr>
              <a:t/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3.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ความพร้อมในการเรียนรู้   </a:t>
            </a:r>
            <a:r>
              <a:rPr lang="th-TH" sz="2800" b="1" dirty="0" smtClean="0">
                <a:solidFill>
                  <a:srgbClr val="FFFF00"/>
                </a:solidFill>
              </a:rPr>
              <a:t>ผู้ใหญ่</a:t>
            </a:r>
            <a:r>
              <a:rPr lang="th-TH" sz="2800" b="1" dirty="0" smtClean="0">
                <a:solidFill>
                  <a:srgbClr val="FFFF00"/>
                </a:solidFill>
              </a:rPr>
              <a:t>มีความพร้อมในการเรียน </a:t>
            </a:r>
            <a:r>
              <a:rPr lang="th-TH" sz="2800" b="1" dirty="0" smtClean="0">
                <a:solidFill>
                  <a:srgbClr val="FFFF00"/>
                </a:solidFill>
              </a:rPr>
              <a:t>และ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การ</a:t>
            </a:r>
            <a:r>
              <a:rPr lang="th-TH" sz="2800" b="1" dirty="0" smtClean="0">
                <a:solidFill>
                  <a:srgbClr val="FFFF00"/>
                </a:solidFill>
              </a:rPr>
              <a:t>รับรู้  ฉะนั้น สิ่งที่จะสอนต้องให้เกิดประโยชน์และ ตรงกับความต้องการของ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</a:t>
            </a:r>
            <a:br>
              <a:rPr lang="th-TH" sz="2800" b="1" dirty="0" smtClean="0">
                <a:solidFill>
                  <a:srgbClr val="FFFF00"/>
                </a:solidFill>
              </a:rPr>
            </a:br>
            <a:r>
              <a:rPr lang="th-TH" sz="2800" b="1" dirty="0" smtClean="0">
                <a:solidFill>
                  <a:srgbClr val="FFFF00"/>
                </a:solidFill>
              </a:rPr>
              <a:t>          </a:t>
            </a:r>
            <a:r>
              <a:rPr lang="en-US" sz="2800" b="1" dirty="0" smtClean="0">
                <a:solidFill>
                  <a:srgbClr val="FFFF00"/>
                </a:solidFill>
              </a:rPr>
              <a:t>4.</a:t>
            </a:r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r>
              <a:rPr lang="th-TH" sz="2800" b="1" dirty="0" smtClean="0">
                <a:solidFill>
                  <a:srgbClr val="FFFF00"/>
                </a:solidFill>
              </a:rPr>
              <a:t>เป้าหมายของการเรียนรู้  </a:t>
            </a:r>
            <a:r>
              <a:rPr lang="th-TH" sz="2800" b="1" dirty="0" smtClean="0">
                <a:solidFill>
                  <a:srgbClr val="FFFF00"/>
                </a:solidFill>
              </a:rPr>
              <a:t>ผู้เรียน เรียน</a:t>
            </a:r>
            <a:r>
              <a:rPr lang="th-TH" sz="2800" b="1" dirty="0" smtClean="0">
                <a:solidFill>
                  <a:srgbClr val="FFFF00"/>
                </a:solidFill>
              </a:rPr>
              <a:t>เพื่อต้องการนำความรู้</a:t>
            </a:r>
            <a:r>
              <a:rPr lang="th-TH" sz="2800" b="1" dirty="0" smtClean="0">
                <a:solidFill>
                  <a:srgbClr val="FFFF00"/>
                </a:solidFill>
              </a:rPr>
              <a:t>ไปใช้การ</a:t>
            </a:r>
            <a:r>
              <a:rPr lang="th-TH" sz="2800" b="1" dirty="0" smtClean="0">
                <a:solidFill>
                  <a:srgbClr val="FFFF00"/>
                </a:solidFill>
              </a:rPr>
              <a:t>จัดประสบการณ์การเรียนรู้  </a:t>
            </a:r>
            <a:r>
              <a:rPr lang="th-TH" sz="2800" b="1" dirty="0" smtClean="0">
                <a:solidFill>
                  <a:srgbClr val="FFFF00"/>
                </a:solidFill>
              </a:rPr>
              <a:t>ต้องเกี่ยวข้อง</a:t>
            </a:r>
            <a:r>
              <a:rPr lang="th-TH" sz="2800" b="1" dirty="0" smtClean="0">
                <a:solidFill>
                  <a:srgbClr val="FFFF00"/>
                </a:solidFill>
              </a:rPr>
              <a:t>กับชีวิตจริงและสามารถนำไปใช้ให้เกิด</a:t>
            </a:r>
            <a:r>
              <a:rPr lang="th-TH" sz="2800" b="1" dirty="0" smtClean="0">
                <a:solidFill>
                  <a:srgbClr val="FFFF00"/>
                </a:solidFill>
              </a:rPr>
              <a:t>ประโยชน์ได้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     </a:t>
            </a:r>
            <a:r>
              <a:rPr lang="th-TH" sz="4000" b="1" dirty="0" smtClean="0">
                <a:solidFill>
                  <a:srgbClr val="FFFF00"/>
                </a:solidFill>
              </a:rPr>
              <a:t>การจัดการเรียนรู้แบบมีส่วน</a:t>
            </a:r>
            <a:r>
              <a:rPr lang="th-TH" sz="4000" b="1" dirty="0" smtClean="0">
                <a:solidFill>
                  <a:srgbClr val="FFFF00"/>
                </a:solidFill>
              </a:rPr>
              <a:t>ร่วม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</a:t>
            </a:r>
            <a:r>
              <a:rPr lang="th-TH" sz="4000" b="1" dirty="0" smtClean="0">
                <a:solidFill>
                  <a:srgbClr val="FFFF00"/>
                </a:solidFill>
              </a:rPr>
              <a:t>1. ประสบการณ์เชิงรูปธรรม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	</a:t>
            </a:r>
            <a:r>
              <a:rPr lang="th-TH" sz="4000" b="1" dirty="0" smtClean="0">
                <a:solidFill>
                  <a:srgbClr val="FFFF00"/>
                </a:solidFill>
              </a:rPr>
              <a:t>2</a:t>
            </a:r>
            <a:r>
              <a:rPr lang="th-TH" sz="4000" b="1" dirty="0" smtClean="0">
                <a:solidFill>
                  <a:srgbClr val="FFFF00"/>
                </a:solidFill>
              </a:rPr>
              <a:t>. การสังเกตอย่างไตร่ตรอง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	</a:t>
            </a:r>
            <a:r>
              <a:rPr lang="th-TH" sz="4000" b="1" dirty="0" smtClean="0">
                <a:solidFill>
                  <a:srgbClr val="FFFF00"/>
                </a:solidFill>
              </a:rPr>
              <a:t>3</a:t>
            </a:r>
            <a:r>
              <a:rPr lang="th-TH" sz="4000" b="1" dirty="0" smtClean="0">
                <a:solidFill>
                  <a:srgbClr val="FFFF00"/>
                </a:solidFill>
              </a:rPr>
              <a:t>. มโนทัศน์เชิงนามธรรม 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	</a:t>
            </a:r>
            <a:r>
              <a:rPr lang="th-TH" sz="4000" b="1" dirty="0" smtClean="0">
                <a:solidFill>
                  <a:srgbClr val="FFFF00"/>
                </a:solidFill>
              </a:rPr>
              <a:t>4</a:t>
            </a:r>
            <a:r>
              <a:rPr lang="th-TH" sz="4000" b="1" dirty="0" smtClean="0">
                <a:solidFill>
                  <a:srgbClr val="FFFF00"/>
                </a:solidFill>
              </a:rPr>
              <a:t>. การทดลองปฏิบัติ </a:t>
            </a:r>
            <a:r>
              <a:rPr lang="th-TH" sz="4000" b="1" dirty="0" smtClean="0">
                <a:solidFill>
                  <a:schemeClr val="bg1"/>
                </a:solidFill>
              </a:rPr>
              <a:t/>
            </a:r>
            <a:br>
              <a:rPr lang="th-TH" sz="4000" b="1" dirty="0" smtClean="0">
                <a:solidFill>
                  <a:schemeClr val="bg1"/>
                </a:solidFill>
              </a:rPr>
            </a:br>
            <a:r>
              <a:rPr lang="th-TH" sz="4000" b="1" dirty="0" smtClean="0">
                <a:solidFill>
                  <a:schemeClr val="bg1"/>
                </a:solidFill>
              </a:rPr>
              <a:t>    </a:t>
            </a:r>
            <a:br>
              <a:rPr lang="th-TH" sz="4000" b="1" dirty="0" smtClean="0">
                <a:solidFill>
                  <a:schemeClr val="bg1"/>
                </a:solidFill>
              </a:rPr>
            </a:b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การ</a:t>
            </a:r>
            <a:r>
              <a:rPr lang="th-TH" sz="4000" b="1" dirty="0" smtClean="0">
                <a:solidFill>
                  <a:srgbClr val="FFFF00"/>
                </a:solidFill>
              </a:rPr>
              <a:t>จัดการเรียนรู้เน้นการพัฒนาทักษะ</a:t>
            </a:r>
            <a:r>
              <a:rPr lang="th-TH" sz="4000" b="1" dirty="0" smtClean="0">
                <a:solidFill>
                  <a:srgbClr val="FFFF00"/>
                </a:solidFill>
              </a:rPr>
              <a:t>กระบวนการ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</a:t>
            </a:r>
            <a:r>
              <a:rPr lang="en-US" sz="3600" b="1" dirty="0" smtClean="0">
                <a:solidFill>
                  <a:srgbClr val="FFFF00"/>
                </a:solidFill>
              </a:rPr>
              <a:t>1.</a:t>
            </a:r>
            <a:r>
              <a:rPr lang="th-TH" sz="3600" b="1" dirty="0" smtClean="0">
                <a:solidFill>
                  <a:srgbClr val="FFFF00"/>
                </a:solidFill>
              </a:rPr>
              <a:t> ให้ผู้เรียนเผชิญปัญหา </a:t>
            </a:r>
            <a:r>
              <a:rPr lang="en-US" sz="3600" b="1" dirty="0" smtClean="0">
                <a:solidFill>
                  <a:srgbClr val="FFFF00"/>
                </a:solidFill>
              </a:rPr>
              <a:t>/ </a:t>
            </a:r>
            <a:r>
              <a:rPr lang="th-TH" sz="3600" b="1" dirty="0" smtClean="0">
                <a:solidFill>
                  <a:srgbClr val="FFFF00"/>
                </a:solidFill>
              </a:rPr>
              <a:t>สถานการณ์จริง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ผู้เรียนแสดงความคิดเห็นต่อ ปัญหา </a:t>
            </a:r>
            <a:r>
              <a:rPr lang="en-US" sz="3600" b="1" dirty="0" smtClean="0">
                <a:solidFill>
                  <a:srgbClr val="FFFF00"/>
                </a:solidFill>
              </a:rPr>
              <a:t>/ </a:t>
            </a:r>
            <a:r>
              <a:rPr lang="th-TH" sz="3600" b="1" dirty="0" smtClean="0">
                <a:solidFill>
                  <a:srgbClr val="FFFF00"/>
                </a:solidFill>
              </a:rPr>
              <a:t>สถานการณ์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3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ผู้เรียนดำเนินการแสวงหาความรู้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4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ผู้เรียนวิเคราะห์ข้อมูล  สรุปผลข้อมูล  นำเสนอ  อภิปรายผล 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5</a:t>
            </a:r>
            <a:r>
              <a:rPr lang="en-US" sz="3600" b="1" dirty="0" smtClean="0">
                <a:solidFill>
                  <a:srgbClr val="FFFF00"/>
                </a:solidFill>
              </a:rPr>
              <a:t>. </a:t>
            </a:r>
            <a:r>
              <a:rPr lang="th-TH" sz="3600" b="1" dirty="0" smtClean="0">
                <a:solidFill>
                  <a:srgbClr val="FFFF00"/>
                </a:solidFill>
              </a:rPr>
              <a:t>ผู้เรียนกำหนดประเด็นปัญหาที่ต้องการสืบ และ ค้นหาต่อไป 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</a:t>
            </a:r>
            <a:r>
              <a:rPr lang="th-TH" sz="4000" b="1" dirty="0" smtClean="0">
                <a:solidFill>
                  <a:srgbClr val="FFFF00"/>
                </a:solidFill>
              </a:rPr>
              <a:t>การจัดการเรียนรู้เน้นการคิดแก้ปัญหา</a:t>
            </a:r>
            <a:r>
              <a:rPr lang="th-TH" sz="4000" b="1" dirty="0" smtClean="0">
                <a:solidFill>
                  <a:srgbClr val="FFFF00"/>
                </a:solidFill>
              </a:rPr>
              <a:t>อนาคต</a:t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   </a:t>
            </a:r>
            <a:r>
              <a:rPr lang="en-US" sz="3600" b="1" dirty="0" smtClean="0">
                <a:solidFill>
                  <a:srgbClr val="FFFF00"/>
                </a:solidFill>
              </a:rPr>
              <a:t>1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การนำสภาพการณ์อนาคตเข้าสู่ระบบการคิด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 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2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การระดมสมองเพื่อค้นหาปัญหา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	 </a:t>
            </a:r>
            <a:r>
              <a:rPr lang="en-US" sz="3600" b="1" dirty="0" smtClean="0">
                <a:solidFill>
                  <a:srgbClr val="FFFF00"/>
                </a:solidFill>
              </a:rPr>
              <a:t>3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การสรุปปัญหาและจัดลำดับความสำคัญของปัญหา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sz="3600" b="1" dirty="0" smtClean="0">
                <a:solidFill>
                  <a:srgbClr val="FFFF00"/>
                </a:solidFill>
              </a:rPr>
              <a:t>  	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</a:rPr>
              <a:t>4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การระดมสมองหาวิธีแก้ปัญหา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	 </a:t>
            </a:r>
            <a:r>
              <a:rPr lang="en-US" sz="3600" b="1" dirty="0" smtClean="0">
                <a:solidFill>
                  <a:srgbClr val="FFFF00"/>
                </a:solidFill>
              </a:rPr>
              <a:t>5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การเลือกวิธีการแก้ปัญหาที่ดีที่สุด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 	 </a:t>
            </a:r>
            <a:r>
              <a:rPr lang="en-US" sz="3600" b="1" dirty="0" smtClean="0">
                <a:solidFill>
                  <a:srgbClr val="FFFF00"/>
                </a:solidFill>
              </a:rPr>
              <a:t>6</a:t>
            </a:r>
            <a:r>
              <a:rPr lang="en-US" sz="3600" b="1" dirty="0" smtClean="0">
                <a:solidFill>
                  <a:srgbClr val="FFFF00"/>
                </a:solidFill>
              </a:rPr>
              <a:t>  </a:t>
            </a:r>
            <a:r>
              <a:rPr lang="th-TH" sz="3600" b="1" dirty="0" smtClean="0">
                <a:solidFill>
                  <a:srgbClr val="FFFF00"/>
                </a:solidFill>
              </a:rPr>
              <a:t>การนำเสนอวิธีการแก้ปัญหาอนาคต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</a:rPr>
              <a:t>การออกแบบการจัดการเรียนรู้</a:t>
            </a:r>
            <a:endParaRPr 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219200"/>
            <a:ext cx="8534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รูปแบบการจัดการเรียนรู้</a:t>
            </a:r>
            <a:r>
              <a:rPr lang="th-TH" sz="4000" b="1" dirty="0" smtClean="0">
                <a:solidFill>
                  <a:srgbClr val="FFFF00"/>
                </a:solidFill>
              </a:rPr>
              <a:t/>
            </a:r>
            <a:br>
              <a:rPr lang="th-TH" sz="4000" b="1" dirty="0" smtClean="0">
                <a:solidFill>
                  <a:srgbClr val="FFFF00"/>
                </a:solidFill>
              </a:rPr>
            </a:br>
            <a:r>
              <a:rPr lang="th-TH" sz="4000" b="1" dirty="0" smtClean="0">
                <a:solidFill>
                  <a:srgbClr val="FFFF00"/>
                </a:solidFill>
              </a:rPr>
              <a:t>      </a:t>
            </a:r>
            <a:r>
              <a:rPr lang="th-TH" sz="3600" b="1" dirty="0" smtClean="0">
                <a:solidFill>
                  <a:srgbClr val="FFFF00"/>
                </a:solidFill>
              </a:rPr>
              <a:t>การจัดการเรียนรู้แบบ</a:t>
            </a:r>
            <a:r>
              <a:rPr lang="th-TH" sz="3600" b="1" dirty="0" smtClean="0">
                <a:solidFill>
                  <a:srgbClr val="FFFF00"/>
                </a:solidFill>
              </a:rPr>
              <a:t>อุปนัย</a:t>
            </a:r>
            <a:br>
              <a:rPr lang="th-TH" sz="3600" b="1" dirty="0" smtClean="0">
                <a:solidFill>
                  <a:srgbClr val="FFFF00"/>
                </a:solidFill>
              </a:rPr>
            </a:br>
            <a:r>
              <a:rPr lang="th-TH" sz="3600" dirty="0" smtClean="0">
                <a:solidFill>
                  <a:srgbClr val="FFFF00"/>
                </a:solidFill>
              </a:rPr>
              <a:t>          </a:t>
            </a:r>
            <a:r>
              <a:rPr lang="en-US" sz="3200" b="1" dirty="0" smtClean="0">
                <a:solidFill>
                  <a:srgbClr val="FFFF00"/>
                </a:solidFill>
              </a:rPr>
              <a:t>1. </a:t>
            </a:r>
            <a:r>
              <a:rPr lang="th-TH" sz="3200" b="1" dirty="0" smtClean="0">
                <a:solidFill>
                  <a:srgbClr val="FFFF00"/>
                </a:solidFill>
              </a:rPr>
              <a:t>ขั้นเตรียม  การทบทวนความรู้เดิม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</a:t>
            </a:r>
            <a:r>
              <a:rPr lang="en-US" sz="3200" b="1" dirty="0" smtClean="0">
                <a:solidFill>
                  <a:srgbClr val="FFFF00"/>
                </a:solidFill>
              </a:rPr>
              <a:t>2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ขั้นแสดง  การเสนอกรณีตัวอย่างต่าง ๆ ให้</a:t>
            </a:r>
            <a:r>
              <a:rPr lang="th-TH" sz="3200" b="1" dirty="0" smtClean="0">
                <a:solidFill>
                  <a:srgbClr val="FFFF00"/>
                </a:solidFill>
              </a:rPr>
              <a:t>ผู้เรียนพิจารณา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</a:t>
            </a:r>
            <a:r>
              <a:rPr lang="en-US" sz="3200" b="1" dirty="0" smtClean="0">
                <a:solidFill>
                  <a:srgbClr val="FFFF00"/>
                </a:solidFill>
              </a:rPr>
              <a:t>3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ขั้นเปรียบเทียบและรวบรวม เป็นขั้นหาองค์ประกอบรวมจากกรณีตัวอย่าง  เพื่อเตรียมสรุปกฎเกณฑ์  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</a:t>
            </a:r>
            <a:r>
              <a:rPr lang="en-US" sz="3200" b="1" dirty="0" smtClean="0">
                <a:solidFill>
                  <a:srgbClr val="FFFF00"/>
                </a:solidFill>
              </a:rPr>
              <a:t>4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ขั้นสรุป  การนำข้อสังเกตต่าง ๆ จากกรณีตัวอย่าง มาสรุปเป็นกฎเกณฑ์ </a:t>
            </a:r>
            <a:r>
              <a:rPr lang="th-TH" sz="3200" b="1" dirty="0" smtClean="0">
                <a:solidFill>
                  <a:srgbClr val="FFFF00"/>
                </a:solidFill>
              </a:rPr>
              <a:t>หลักการ ด้วย</a:t>
            </a:r>
            <a:r>
              <a:rPr lang="th-TH" sz="3200" b="1" dirty="0" smtClean="0">
                <a:solidFill>
                  <a:srgbClr val="FFFF00"/>
                </a:solidFill>
              </a:rPr>
              <a:t>ตัวผู้เรียนเอง </a:t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3200" b="1" dirty="0" smtClean="0">
                <a:solidFill>
                  <a:srgbClr val="FFFF00"/>
                </a:solidFill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</a:rPr>
              <a:t>        </a:t>
            </a:r>
            <a:r>
              <a:rPr lang="en-US" sz="3200" b="1" dirty="0" smtClean="0">
                <a:solidFill>
                  <a:srgbClr val="FFFF00"/>
                </a:solidFill>
              </a:rPr>
              <a:t>5</a:t>
            </a:r>
            <a:r>
              <a:rPr lang="en-US" sz="3200" b="1" dirty="0" smtClean="0">
                <a:solidFill>
                  <a:srgbClr val="FFFF00"/>
                </a:solidFill>
              </a:rPr>
              <a:t>. </a:t>
            </a:r>
            <a:r>
              <a:rPr lang="th-TH" sz="3200" b="1" dirty="0" smtClean="0">
                <a:solidFill>
                  <a:srgbClr val="FFFF00"/>
                </a:solidFill>
              </a:rPr>
              <a:t>ขั้นนำไปใช้  ขั้นทดลองความเข้าใจว่า สามารถนำไปใช้ในการแก้ปัญหาหรือพัฒนา ได้หรือไม่ 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447</Words>
  <Application>Microsoft Office PowerPoint</Application>
  <PresentationFormat>นำเสนอทางหน้าจอ (4:3)</PresentationFormat>
  <Paragraphs>53</Paragraphs>
  <Slides>26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26</vt:i4>
      </vt:variant>
    </vt:vector>
  </HeadingPairs>
  <TitlesOfParts>
    <vt:vector size="27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nuy</dc:creator>
  <cp:lastModifiedBy>nuy</cp:lastModifiedBy>
  <cp:revision>49</cp:revision>
  <dcterms:created xsi:type="dcterms:W3CDTF">2015-12-14T04:23:38Z</dcterms:created>
  <dcterms:modified xsi:type="dcterms:W3CDTF">2015-12-14T15:45:19Z</dcterms:modified>
</cp:coreProperties>
</file>