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70" r:id="rId11"/>
    <p:sldId id="266" r:id="rId12"/>
    <p:sldId id="267" r:id="rId13"/>
    <p:sldId id="268" r:id="rId14"/>
    <p:sldId id="272" r:id="rId15"/>
    <p:sldId id="273" r:id="rId16"/>
    <p:sldId id="276" r:id="rId17"/>
    <p:sldId id="275" r:id="rId18"/>
    <p:sldId id="274" r:id="rId19"/>
    <p:sldId id="283" r:id="rId20"/>
    <p:sldId id="282" r:id="rId21"/>
    <p:sldId id="284" r:id="rId22"/>
    <p:sldId id="285" r:id="rId23"/>
    <p:sldId id="286" r:id="rId24"/>
    <p:sldId id="287" r:id="rId25"/>
    <p:sldId id="288" r:id="rId26"/>
    <p:sldId id="277" r:id="rId27"/>
    <p:sldId id="278" r:id="rId28"/>
    <p:sldId id="289" r:id="rId29"/>
    <p:sldId id="28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6A146-F870-47ED-8339-2BF25BBA4DA5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15240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การพัฒนาการจัดการเรียนรู้เพื่อพัฒนาผู้เรียน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การวิเคราะห์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    </a:t>
            </a:r>
            <a:r>
              <a:rPr lang="th-TH" sz="4000" b="1" dirty="0" smtClean="0">
                <a:solidFill>
                  <a:srgbClr val="FFFF00"/>
                </a:solidFill>
              </a:rPr>
              <a:t>การแยกแยะสิ่งที่จะพิจารณาออกเป็นส่วนย่อยที่มีความสัมพันธ์กัน  รวมถึง การสืบค้นความสัมพันธ์ของส่วนต่างๆ เพื่อดูว่าส่วนย่อยต่างๆ มีความสัมพันธ์หรือไม่สัมพันธ์เกี่ยวเนื่องกันอย่าวงไร ช่วยให้เข้าใจในส่วนย่อยที่กำหนดอย่า</a:t>
            </a:r>
            <a:r>
              <a:rPr lang="th-TH" sz="4400" b="1" dirty="0" smtClean="0">
                <a:solidFill>
                  <a:srgbClr val="FFFF00"/>
                </a:solidFill>
              </a:rPr>
              <a:t>งชัดเจน</a:t>
            </a:r>
            <a:endParaRPr lang="th-TH" sz="40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การสังเคราะห์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    </a:t>
            </a:r>
            <a:r>
              <a:rPr lang="th-TH" sz="4000" b="1" dirty="0" smtClean="0">
                <a:solidFill>
                  <a:srgbClr val="FFFF00"/>
                </a:solidFill>
              </a:rPr>
              <a:t>เป็นการบูร</a:t>
            </a:r>
            <a:r>
              <a:rPr lang="th-TH" sz="4000" b="1" dirty="0" err="1" smtClean="0">
                <a:solidFill>
                  <a:srgbClr val="FFFF00"/>
                </a:solidFill>
              </a:rPr>
              <a:t>ณา</a:t>
            </a:r>
            <a:r>
              <a:rPr lang="th-TH" sz="4000" b="1" dirty="0" smtClean="0">
                <a:solidFill>
                  <a:srgbClr val="FFFF00"/>
                </a:solidFill>
              </a:rPr>
              <a:t>การส่วนย่อยต่างๆ ตั้งแต่สองปัจจัยขึ้นไปที่มีความสัมพันธ์ ให้เป็นองค์ประกอบร่วมกันเพื่อให้เกิดสิ่งใหม่หรือรูปแบบใหม่     อาจเป็นการสังเคราะห์ข้อความ     สังเคราะห์หลักการ แนวคิด ทฤษฎี    เพื่อให้ได้กระบวนการ  ที่ส่งผลต่อการนำ</a:t>
            </a:r>
            <a:r>
              <a:rPr lang="th-TH" sz="4400" b="1" dirty="0" smtClean="0">
                <a:solidFill>
                  <a:srgbClr val="FFFF00"/>
                </a:solidFill>
              </a:rPr>
              <a:t>องค์ประกอบไปใช้และเกิดผลเชิงประจักษ์</a:t>
            </a:r>
            <a:endParaRPr 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การประเมิน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    การรวบรวมข้อมูล และใช้ข้อมูลประกอบการในการตัดสินใจ    เพื่อให้ได้ข้อมูลที่เป็นประโยชน์สู่การตัดสินใจต่อไป 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endParaRPr 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การวิจัย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    </a:t>
            </a:r>
            <a:r>
              <a:rPr lang="th-TH" sz="4000" b="1" dirty="0" smtClean="0">
                <a:solidFill>
                  <a:srgbClr val="FFFF00"/>
                </a:solidFill>
              </a:rPr>
              <a:t>การกระทำเพื่อการค้นหาความจริงในสิ่งใดสิ่งหนึ่งที่กระทำ สู่การแปลความหมายและการพัฒนากรรมวิธีและระบบ  สู่ความก้าวหน้าในความรู้ด้านต่างๆในเชิงวิทยาศาสตร์ที่หลากหลาย</a:t>
            </a:r>
            <a:endParaRPr 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การพัฒนาการจัดการเรียนรู้เพื่อพัฒนาผู้เรียน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</a:t>
            </a:r>
            <a:r>
              <a:rPr lang="th-TH" sz="3600" b="1" dirty="0" smtClean="0">
                <a:solidFill>
                  <a:srgbClr val="FFFF00"/>
                </a:solidFill>
              </a:rPr>
              <a:t>การวิเคราะห์ สังเคราะห์ ประเมิน และ วิจัย มีความสำคัญ ในการพัฒนางานเพื่อพัฒนาผู้เรียนเพราะ     เมื่อพบปัญหาการจัดการเรียนรู้ หรือคุณภาพของผู้เรียน    ครูต้องแสวงหา สืบค้นความรู้อย่างหลากหลาย (แนวคิด หลักการ ทฤษฎี) นำมาแยกแยะ จัดกลุ่มหาความสัมพันธ์ สร้างสรรค์ หลักการ ระบบ กระบวนการใหม่     เป็น</a:t>
            </a:r>
            <a:r>
              <a:rPr lang="th-TH" sz="3600" b="1" dirty="0" smtClean="0">
                <a:solidFill>
                  <a:schemeClr val="bg1"/>
                </a:solidFill>
              </a:rPr>
              <a:t>การพัฒนาการจัดการเรียนรู้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สู่การนำไปใช้จริงในการพัฒนา    ผ่านการวิจัยและประเมิน เป็น</a:t>
            </a:r>
            <a:r>
              <a:rPr lang="th-TH" sz="3600" b="1" dirty="0" smtClean="0">
                <a:solidFill>
                  <a:schemeClr val="bg1"/>
                </a:solidFill>
              </a:rPr>
              <a:t>การพัฒนาผู้เรียน  </a:t>
            </a:r>
            <a:r>
              <a:rPr lang="th-TH" sz="3600" b="1" dirty="0" smtClean="0">
                <a:solidFill>
                  <a:srgbClr val="FFFF00"/>
                </a:solidFill>
              </a:rPr>
              <a:t>อย่างเป็นระบบ และน่าเชื่อถือ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การพัฒนาการจัดการเรียนรู้เพื่อพัฒนาผู้เรียน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  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8" name="รูปห้าเหลี่ยม 7"/>
          <p:cNvSpPr/>
          <p:nvPr/>
        </p:nvSpPr>
        <p:spPr>
          <a:xfrm>
            <a:off x="0" y="1600200"/>
            <a:ext cx="9677400" cy="914400"/>
          </a:xfrm>
          <a:prstGeom prst="homePlat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2400" y="1715869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H Niramit AS" pitchFamily="2" charset="-34"/>
              </a:rPr>
              <a:t>การพัฒนาการจัดการเรียนรู้ เพื่อพัฒนาผู้เรียน </a:t>
            </a:r>
            <a:endParaRPr lang="th-TH" sz="3600" b="1" dirty="0">
              <a:solidFill>
                <a:srgbClr val="002060"/>
              </a:solidFill>
              <a:latin typeface="TH Niramit AS" pitchFamily="2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895600" y="2362200"/>
            <a:ext cx="5943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cs typeface="TH Niramit AS" pitchFamily="2" charset="-34"/>
              </a:rPr>
              <a:t>พระราชบัญญัติการศึกษาแห่งชาติ พ.ศ. </a:t>
            </a:r>
            <a:r>
              <a:rPr lang="en-US" sz="2800" b="1" dirty="0" smtClean="0">
                <a:cs typeface="TH Niramit AS" pitchFamily="2" charset="-34"/>
              </a:rPr>
              <a:t>2542 </a:t>
            </a:r>
            <a:r>
              <a:rPr lang="th-TH" sz="2800" b="1" dirty="0" smtClean="0">
                <a:cs typeface="TH Niramit AS" pitchFamily="2" charset="-34"/>
              </a:rPr>
              <a:t/>
            </a:r>
            <a:br>
              <a:rPr lang="th-TH" sz="2800" b="1" dirty="0" smtClean="0">
                <a:cs typeface="TH Niramit AS" pitchFamily="2" charset="-34"/>
              </a:rPr>
            </a:br>
            <a:r>
              <a:rPr lang="th-TH" sz="2800" b="1" dirty="0" smtClean="0">
                <a:cs typeface="TH Niramit AS" pitchFamily="2" charset="-34"/>
              </a:rPr>
              <a:t>และที่แก้ไขเพิ่มเติม (ฉบับที่ </a:t>
            </a:r>
            <a:r>
              <a:rPr lang="en-US" sz="2800" b="1" dirty="0" smtClean="0">
                <a:cs typeface="TH Niramit AS" pitchFamily="2" charset="-34"/>
              </a:rPr>
              <a:t>2) </a:t>
            </a:r>
            <a:r>
              <a:rPr lang="th-TH" sz="2800" b="1" dirty="0" smtClean="0">
                <a:cs typeface="TH Niramit AS" pitchFamily="2" charset="-34"/>
              </a:rPr>
              <a:t>พ.ศ.</a:t>
            </a:r>
            <a:r>
              <a:rPr lang="en-US" sz="2800" b="1" dirty="0" smtClean="0">
                <a:cs typeface="TH Niramit AS" pitchFamily="2" charset="-34"/>
              </a:rPr>
              <a:t>2545</a:t>
            </a:r>
            <a:r>
              <a:rPr lang="th-TH" sz="2800" b="1" dirty="0" smtClean="0">
                <a:cs typeface="TH Niramit AS" pitchFamily="2" charset="-34"/>
              </a:rPr>
              <a:t> </a:t>
            </a:r>
            <a:endParaRPr lang="en-US" sz="2800" b="1" dirty="0">
              <a:cs typeface="TH Niramit AS" pitchFamily="2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52400" y="3657599"/>
            <a:ext cx="1295400" cy="762001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latin typeface="TH Niramit AS" pitchFamily="2" charset="-34"/>
                <a:cs typeface="TH Niramit AS" pitchFamily="2" charset="-34"/>
              </a:rPr>
              <a:t>หลักการ</a:t>
            </a:r>
            <a:r>
              <a:rPr lang="en-US" sz="2800" b="1" dirty="0" smtClean="0">
                <a:latin typeface="TH Niramit AS" pitchFamily="2" charset="-34"/>
                <a:cs typeface="TH Niramit AS" pitchFamily="2" charset="-34"/>
              </a:rPr>
              <a:t> </a:t>
            </a:r>
            <a:endParaRPr lang="en-US" sz="2800" b="1" dirty="0">
              <a:solidFill>
                <a:srgbClr val="FFFF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2400" y="4495800"/>
            <a:ext cx="1447800" cy="762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เป้าหมาย </a:t>
            </a:r>
            <a:endParaRPr lang="en-US" sz="28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2" name="คำบรรยายภาพแบบเส้น 2 11"/>
          <p:cNvSpPr/>
          <p:nvPr/>
        </p:nvSpPr>
        <p:spPr>
          <a:xfrm>
            <a:off x="4724400" y="3581400"/>
            <a:ext cx="2667000" cy="838200"/>
          </a:xfrm>
          <a:prstGeom prst="borderCallout2">
            <a:avLst>
              <a:gd name="adj1" fmla="val 18750"/>
              <a:gd name="adj2" fmla="val -541"/>
              <a:gd name="adj3" fmla="val 25834"/>
              <a:gd name="adj4" fmla="val -14124"/>
              <a:gd name="adj5" fmla="val 52208"/>
              <a:gd name="adj6" fmla="val -22966"/>
            </a:avLst>
          </a:prstGeom>
          <a:solidFill>
            <a:srgbClr val="000066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พัฒนาคนได้อย่างต่อเนื่องตลอดชีวิต 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endParaRPr lang="en-US" sz="24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3" name="คำบรรยายภาพแบบเส้น 2 12"/>
          <p:cNvSpPr/>
          <p:nvPr/>
        </p:nvSpPr>
        <p:spPr>
          <a:xfrm>
            <a:off x="2057400" y="3581400"/>
            <a:ext cx="2667000" cy="838200"/>
          </a:xfrm>
          <a:prstGeom prst="borderCallout2">
            <a:avLst>
              <a:gd name="adj1" fmla="val 18750"/>
              <a:gd name="adj2" fmla="val -541"/>
              <a:gd name="adj3" fmla="val 25834"/>
              <a:gd name="adj4" fmla="val -14124"/>
              <a:gd name="adj5" fmla="val 52208"/>
              <a:gd name="adj6" fmla="val -22966"/>
            </a:avLst>
          </a:prstGeom>
          <a:solidFill>
            <a:srgbClr val="000066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พัฒนาสังคมไทยให้เป็น</a:t>
            </a:r>
            <a:b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สังคมแห่งการเรียนรู้ </a:t>
            </a:r>
            <a:endParaRPr lang="en-US" sz="24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4" name="คำบรรยายภาพแบบเส้น 2 13"/>
          <p:cNvSpPr/>
          <p:nvPr/>
        </p:nvSpPr>
        <p:spPr>
          <a:xfrm>
            <a:off x="5257800" y="4495800"/>
            <a:ext cx="3657600" cy="1295400"/>
          </a:xfrm>
          <a:prstGeom prst="borderCallout2">
            <a:avLst>
              <a:gd name="adj1" fmla="val 18750"/>
              <a:gd name="adj2" fmla="val -541"/>
              <a:gd name="adj3" fmla="val 21584"/>
              <a:gd name="adj4" fmla="val -7890"/>
              <a:gd name="adj5" fmla="val 49157"/>
              <a:gd name="adj6" fmla="val -13021"/>
            </a:avLst>
          </a:prstGeom>
          <a:solidFill>
            <a:srgbClr val="C00000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เพื่อให้เป็นคนดี  มีความรู้ </a:t>
            </a:r>
            <a:b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และสามารถอยู่ร่วมกันในสังคม</a:t>
            </a:r>
            <a:b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ได้อย่างมีความสุข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คำบรรยายภาพแบบเส้น 2 14"/>
          <p:cNvSpPr/>
          <p:nvPr/>
        </p:nvSpPr>
        <p:spPr>
          <a:xfrm>
            <a:off x="2057400" y="4495800"/>
            <a:ext cx="3200400" cy="990600"/>
          </a:xfrm>
          <a:prstGeom prst="borderCallout2">
            <a:avLst>
              <a:gd name="adj1" fmla="val 18750"/>
              <a:gd name="adj2" fmla="val -541"/>
              <a:gd name="adj3" fmla="val 21584"/>
              <a:gd name="adj4" fmla="val -7890"/>
              <a:gd name="adj5" fmla="val 49157"/>
              <a:gd name="adj6" fmla="val -13021"/>
            </a:avLst>
          </a:prstGeom>
          <a:solidFill>
            <a:srgbClr val="C00000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ยกระดับคุณภาพของประชาชน</a:t>
            </a:r>
            <a:b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4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ให้ก้าวทันต่อการเปลี่ยนแปลง</a:t>
            </a:r>
            <a:endParaRPr lang="en-US" sz="2400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การพัฒนาการจัดการเรียนรู้เพื่อพัฒนาผู้เรียน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38200" y="1676400"/>
            <a:ext cx="7315200" cy="1905000"/>
          </a:xfrm>
          <a:prstGeom prst="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 smtClean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ยุทธศาสตร์การพัฒนาสถานศึกษา  ในการปฏิรูปการศึกษาในทศวรรษที่สอง</a:t>
            </a:r>
            <a:r>
              <a:rPr lang="en-US" sz="36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 (</a:t>
            </a:r>
            <a:r>
              <a:rPr lang="th-TH" sz="36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พ.ศ.</a:t>
            </a:r>
            <a:r>
              <a:rPr lang="en-US" sz="36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2552 – 2561</a:t>
            </a:r>
            <a:r>
              <a:rPr lang="th-TH" sz="36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)</a:t>
            </a:r>
            <a:endParaRPr lang="en-US" sz="3600" b="1" dirty="0" smtClean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  <a:p>
            <a:pPr algn="ctr"/>
            <a:endParaRPr lang="en-US" sz="2800" b="1" dirty="0" smtClean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38200" y="3581400"/>
            <a:ext cx="7315200" cy="13716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การศึกษาที่เป็นเลิศ </a:t>
            </a:r>
            <a:r>
              <a:rPr lang="en-US" sz="3600" b="1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/>
            </a:r>
            <a:br>
              <a:rPr lang="en-US" sz="3600" b="1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3600" b="1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คุณภาพการจัดการเรียนการสอนได้มาตรฐาน</a:t>
            </a:r>
            <a:endParaRPr lang="en-US" sz="3600" b="1" dirty="0" smtClean="0">
              <a:solidFill>
                <a:srgbClr val="000066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การพัฒนาการจัดการเรียนรู้เพื่อพัฒนาผู้เรียน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397746"/>
            <a:ext cx="82296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     การพัฒนา</a:t>
            </a:r>
            <a:r>
              <a:rPr lang="th-TH" sz="4000" b="1" dirty="0">
                <a:solidFill>
                  <a:srgbClr val="FFFF00"/>
                </a:solidFill>
              </a:rPr>
              <a:t>หลักสูตร 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เทคนิค</a:t>
            </a:r>
            <a:r>
              <a:rPr lang="th-TH" sz="4000" b="1" dirty="0">
                <a:solidFill>
                  <a:srgbClr val="FFFF00"/>
                </a:solidFill>
              </a:rPr>
              <a:t>การออกแบบการเรียนรู้ 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การจัดทำแผนการ</a:t>
            </a:r>
            <a:r>
              <a:rPr lang="th-TH" sz="4000" b="1" dirty="0">
                <a:solidFill>
                  <a:srgbClr val="FFFF00"/>
                </a:solidFill>
              </a:rPr>
              <a:t>เรียนรู้ 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การ</a:t>
            </a:r>
            <a:r>
              <a:rPr lang="th-TH" sz="4000" b="1" dirty="0">
                <a:solidFill>
                  <a:srgbClr val="FFFF00"/>
                </a:solidFill>
              </a:rPr>
              <a:t>วัดและ</a:t>
            </a:r>
            <a:r>
              <a:rPr lang="th-TH" sz="4000" b="1" dirty="0" smtClean="0">
                <a:solidFill>
                  <a:srgbClr val="FFFF00"/>
                </a:solidFill>
              </a:rPr>
              <a:t>ประเมินผล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38200" y="1600200"/>
            <a:ext cx="7315200" cy="13716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การศึกษาที่เป็นเลิศ </a:t>
            </a:r>
            <a:r>
              <a:rPr lang="en-US" sz="3600" b="1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/>
            </a:r>
            <a:br>
              <a:rPr lang="en-US" sz="3600" b="1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3600" b="1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คุณภาพการจัดการเรียนการสอนได้มาตรฐาน</a:t>
            </a:r>
            <a:endParaRPr lang="en-US" sz="3600" b="1" dirty="0" smtClean="0">
              <a:solidFill>
                <a:srgbClr val="000066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</a:t>
            </a:r>
            <a:r>
              <a:rPr lang="th-TH" sz="3600" b="1" dirty="0" smtClean="0">
                <a:solidFill>
                  <a:srgbClr val="FFFF00"/>
                </a:solidFill>
              </a:rPr>
              <a:t>หลักสูตร  </a:t>
            </a:r>
            <a:r>
              <a:rPr lang="th-TH" sz="3600" b="1" dirty="0">
                <a:solidFill>
                  <a:schemeClr val="bg1"/>
                </a:solidFill>
              </a:rPr>
              <a:t>แนวการจัดประสบการณ์ </a:t>
            </a:r>
            <a:r>
              <a:rPr lang="th-TH" sz="3600" b="1" dirty="0" smtClean="0">
                <a:solidFill>
                  <a:schemeClr val="bg1"/>
                </a:solidFill>
              </a:rPr>
              <a:t>ที่จัดทำเป็นเอกสาร และมี</a:t>
            </a:r>
            <a:r>
              <a:rPr lang="th-TH" sz="3600" b="1" dirty="0">
                <a:solidFill>
                  <a:schemeClr val="bg1"/>
                </a:solidFill>
              </a:rPr>
              <a:t>การจัดทำเป็นแผนการ</a:t>
            </a:r>
            <a:r>
              <a:rPr lang="th-TH" sz="3600" b="1" dirty="0" smtClean="0">
                <a:solidFill>
                  <a:schemeClr val="bg1"/>
                </a:solidFill>
              </a:rPr>
              <a:t>จัดการเรียนรู้        โดย</a:t>
            </a:r>
            <a:r>
              <a:rPr lang="th-TH" sz="3600" b="1" dirty="0">
                <a:solidFill>
                  <a:schemeClr val="bg1"/>
                </a:solidFill>
              </a:rPr>
              <a:t>มีการกำหนดจุดประสงค์หรือจุดมุ่งหมายที่ชัดเจน   </a:t>
            </a:r>
            <a:r>
              <a:rPr lang="th-TH" sz="3600" b="1" dirty="0" smtClean="0">
                <a:solidFill>
                  <a:schemeClr val="bg1"/>
                </a:solidFill>
              </a:rPr>
              <a:t>  พร้อม</a:t>
            </a:r>
            <a:r>
              <a:rPr lang="th-TH" sz="3600" b="1" dirty="0">
                <a:solidFill>
                  <a:schemeClr val="bg1"/>
                </a:solidFill>
              </a:rPr>
              <a:t>กับกำหนดวิธีการจัดการ</a:t>
            </a:r>
            <a:r>
              <a:rPr lang="th-TH" sz="3600" b="1" dirty="0" smtClean="0">
                <a:solidFill>
                  <a:schemeClr val="bg1"/>
                </a:solidFill>
              </a:rPr>
              <a:t>เรียนรู้           </a:t>
            </a:r>
            <a:r>
              <a:rPr lang="th-TH" sz="3600" b="1" dirty="0">
                <a:solidFill>
                  <a:schemeClr val="bg1"/>
                </a:solidFill>
              </a:rPr>
              <a:t>เพื่อให้ผู้เรียน</a:t>
            </a:r>
            <a:r>
              <a:rPr lang="th-TH" sz="3600" b="1" dirty="0" smtClean="0">
                <a:solidFill>
                  <a:schemeClr val="bg1"/>
                </a:solidFill>
              </a:rPr>
              <a:t>เกิดผล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เรียนรู้ตามจุดประสงค์หรือจุดมุ่งหมายตามที่หลักสูตรกำหนดไว้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 องค์ประกอบหลักของ</a:t>
            </a:r>
            <a:r>
              <a:rPr lang="th-TH" sz="3600" b="1" dirty="0" smtClean="0">
                <a:solidFill>
                  <a:srgbClr val="FFFF00"/>
                </a:solidFill>
              </a:rPr>
              <a:t>หลักสูตร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     </a:t>
            </a:r>
            <a:r>
              <a:rPr lang="en-US" sz="3600" b="1" dirty="0" smtClean="0">
                <a:solidFill>
                  <a:schemeClr val="bg1"/>
                </a:solidFill>
              </a:rPr>
              <a:t>1</a:t>
            </a:r>
            <a:r>
              <a:rPr lang="en-US" sz="3600" b="1" dirty="0">
                <a:solidFill>
                  <a:schemeClr val="bg1"/>
                </a:solidFill>
              </a:rPr>
              <a:t>) </a:t>
            </a:r>
            <a:r>
              <a:rPr lang="th-TH" sz="3600" b="1" dirty="0">
                <a:solidFill>
                  <a:schemeClr val="bg1"/>
                </a:solidFill>
              </a:rPr>
              <a:t>จุดมุ่งหมายของหลักสูตร  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   </a:t>
            </a:r>
            <a:r>
              <a:rPr lang="en-US" sz="3600" b="1" dirty="0" smtClean="0">
                <a:solidFill>
                  <a:schemeClr val="bg1"/>
                </a:solidFill>
              </a:rPr>
              <a:t>2</a:t>
            </a:r>
            <a:r>
              <a:rPr lang="en-US" sz="3600" b="1" dirty="0">
                <a:solidFill>
                  <a:schemeClr val="bg1"/>
                </a:solidFill>
              </a:rPr>
              <a:t>) </a:t>
            </a:r>
            <a:r>
              <a:rPr lang="th-TH" sz="3600" b="1" dirty="0">
                <a:solidFill>
                  <a:schemeClr val="bg1"/>
                </a:solidFill>
              </a:rPr>
              <a:t>เนื้อหาสาระ  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   </a:t>
            </a:r>
            <a:r>
              <a:rPr lang="en-US" sz="3600" b="1" dirty="0" smtClean="0">
                <a:solidFill>
                  <a:schemeClr val="bg1"/>
                </a:solidFill>
              </a:rPr>
              <a:t>3</a:t>
            </a:r>
            <a:r>
              <a:rPr lang="en-US" sz="3600" b="1" dirty="0">
                <a:solidFill>
                  <a:schemeClr val="bg1"/>
                </a:solidFill>
              </a:rPr>
              <a:t>) </a:t>
            </a:r>
            <a:r>
              <a:rPr lang="th-TH" sz="3600" b="1" dirty="0">
                <a:solidFill>
                  <a:schemeClr val="bg1"/>
                </a:solidFill>
              </a:rPr>
              <a:t>กระบวนการจัดการเรียนรู้  </a:t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   </a:t>
            </a:r>
            <a:r>
              <a:rPr lang="en-US" sz="3600" b="1" dirty="0" smtClean="0">
                <a:solidFill>
                  <a:schemeClr val="bg1"/>
                </a:solidFill>
              </a:rPr>
              <a:t>4)</a:t>
            </a: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>
                <a:solidFill>
                  <a:schemeClr val="bg1"/>
                </a:solidFill>
              </a:rPr>
              <a:t>การประเมินผล</a:t>
            </a:r>
            <a:endParaRPr lang="en-US" sz="3600" b="1" dirty="0">
              <a:solidFill>
                <a:schemeClr val="bg1"/>
              </a:solidFill>
            </a:endParaRPr>
          </a:p>
          <a:p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การพัฒนาการจัดการเรียนรู้เพื่อพัฒนาผู้เรียน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6" name="รูปห้าเหลี่ยม 5"/>
          <p:cNvSpPr/>
          <p:nvPr/>
        </p:nvSpPr>
        <p:spPr>
          <a:xfrm>
            <a:off x="0" y="1752600"/>
            <a:ext cx="3429000" cy="1600200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2209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คุณภาพการศึกษา</a:t>
            </a:r>
            <a:endParaRPr lang="en-US" sz="4000" b="1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429000" y="1676400"/>
            <a:ext cx="3505200" cy="1752600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05200" y="1876961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</a:t>
            </a:r>
            <a:br>
              <a:rPr lang="th-TH" sz="4000" b="1" dirty="0" smtClean="0"/>
            </a:br>
            <a:r>
              <a:rPr lang="th-TH" sz="4000" b="1" dirty="0" smtClean="0"/>
              <a:t>การจัดการศึกษา</a:t>
            </a:r>
            <a:endParaRPr lang="en-US" sz="4000" b="1" dirty="0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3429000" y="3810000"/>
            <a:ext cx="3505200" cy="1752600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05200" y="4321314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คุณภาพผู้เรียน</a:t>
            </a:r>
            <a:endParaRPr lang="en-US" sz="4000" b="1" dirty="0"/>
          </a:p>
        </p:txBody>
      </p:sp>
      <p:sp>
        <p:nvSpPr>
          <p:cNvPr id="23" name="ลูกศรขวาท้ายขีด 22"/>
          <p:cNvSpPr/>
          <p:nvPr/>
        </p:nvSpPr>
        <p:spPr>
          <a:xfrm rot="5400000">
            <a:off x="4648200" y="3200400"/>
            <a:ext cx="838200" cy="9906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การพัฒนา</a:t>
            </a:r>
            <a:r>
              <a:rPr lang="th-TH" sz="3600" b="1" dirty="0" smtClean="0">
                <a:solidFill>
                  <a:srgbClr val="FFFF00"/>
                </a:solidFill>
              </a:rPr>
              <a:t>หลักสูตร       </a:t>
            </a:r>
            <a:r>
              <a:rPr lang="th-TH" sz="3600" b="1" dirty="0" smtClean="0">
                <a:solidFill>
                  <a:schemeClr val="bg1"/>
                </a:solidFill>
              </a:rPr>
              <a:t>เป็น</a:t>
            </a:r>
            <a:r>
              <a:rPr lang="th-TH" sz="3600" b="1" dirty="0">
                <a:solidFill>
                  <a:schemeClr val="bg1"/>
                </a:solidFill>
              </a:rPr>
              <a:t>การพัฒนาการจัดการศึกษาอย่างมีส่วน</a:t>
            </a:r>
            <a:r>
              <a:rPr lang="th-TH" sz="3600" b="1" dirty="0" smtClean="0">
                <a:solidFill>
                  <a:schemeClr val="bg1"/>
                </a:solidFill>
              </a:rPr>
              <a:t>ร่วม </a:t>
            </a:r>
            <a:r>
              <a:rPr lang="th-TH" sz="3600" b="1" dirty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ให้</a:t>
            </a:r>
            <a:r>
              <a:rPr lang="th-TH" sz="3600" b="1" dirty="0">
                <a:solidFill>
                  <a:schemeClr val="bg1"/>
                </a:solidFill>
              </a:rPr>
              <a:t>เหมาะสมกับสภาพสังคม กลุ่มเป้าหมาย  ทำให้กลุ่มเป้าหมายเกิดความรู้ความเข้าใจ  </a:t>
            </a:r>
            <a:r>
              <a:rPr lang="th-TH" sz="3600" b="1" dirty="0" smtClean="0">
                <a:solidFill>
                  <a:schemeClr val="bg1"/>
                </a:solidFill>
              </a:rPr>
              <a:t>        เกิด</a:t>
            </a:r>
            <a:r>
              <a:rPr lang="th-TH" sz="3600" b="1" dirty="0">
                <a:solidFill>
                  <a:schemeClr val="bg1"/>
                </a:solidFill>
              </a:rPr>
              <a:t>ความภาคภูมิใจในการพัฒนาตนเอง   และสามารถนำไปใช้ให้เกิดประโยชน์ได้สูงสุด</a:t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กระบวนการพัฒนา</a:t>
            </a:r>
            <a:r>
              <a:rPr lang="th-TH" sz="3600" b="1" dirty="0" smtClean="0">
                <a:solidFill>
                  <a:srgbClr val="FFFF00"/>
                </a:solidFill>
              </a:rPr>
              <a:t>หลักสูตร      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   </a:t>
            </a:r>
            <a:r>
              <a:rPr lang="en-US" sz="3600" b="1" dirty="0" smtClean="0">
                <a:solidFill>
                  <a:schemeClr val="bg1"/>
                </a:solidFill>
              </a:rPr>
              <a:t>1</a:t>
            </a:r>
            <a:r>
              <a:rPr lang="en-US" sz="3600" b="1" dirty="0">
                <a:solidFill>
                  <a:schemeClr val="bg1"/>
                </a:solidFill>
              </a:rPr>
              <a:t>) </a:t>
            </a:r>
            <a:r>
              <a:rPr lang="th-TH" sz="3600" b="1" dirty="0">
                <a:solidFill>
                  <a:schemeClr val="bg1"/>
                </a:solidFill>
              </a:rPr>
              <a:t>การสำรวจและศึกษาข้อมูลพื้นฐาน  </a:t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 </a:t>
            </a:r>
            <a:r>
              <a:rPr lang="en-US" sz="3600" b="1" dirty="0" smtClean="0">
                <a:solidFill>
                  <a:schemeClr val="bg1"/>
                </a:solidFill>
              </a:rPr>
              <a:t>2</a:t>
            </a:r>
            <a:r>
              <a:rPr lang="en-US" sz="3600" b="1" dirty="0">
                <a:solidFill>
                  <a:schemeClr val="bg1"/>
                </a:solidFill>
              </a:rPr>
              <a:t>) </a:t>
            </a:r>
            <a:r>
              <a:rPr lang="th-TH" sz="3600" b="1" dirty="0">
                <a:solidFill>
                  <a:schemeClr val="bg1"/>
                </a:solidFill>
              </a:rPr>
              <a:t>การสร้างหลักสูตร  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 </a:t>
            </a:r>
            <a:r>
              <a:rPr lang="en-US" sz="3600" b="1" dirty="0" smtClean="0">
                <a:solidFill>
                  <a:schemeClr val="bg1"/>
                </a:solidFill>
              </a:rPr>
              <a:t>3</a:t>
            </a:r>
            <a:r>
              <a:rPr lang="en-US" sz="3600" b="1" dirty="0">
                <a:solidFill>
                  <a:schemeClr val="bg1"/>
                </a:solidFill>
              </a:rPr>
              <a:t>) </a:t>
            </a:r>
            <a:r>
              <a:rPr lang="th-TH" sz="3600" b="1" dirty="0">
                <a:solidFill>
                  <a:schemeClr val="bg1"/>
                </a:solidFill>
              </a:rPr>
              <a:t>การทดลองใช้หลักสูตร  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 </a:t>
            </a:r>
            <a:r>
              <a:rPr lang="en-US" sz="3600" b="1" dirty="0" smtClean="0">
                <a:solidFill>
                  <a:schemeClr val="bg1"/>
                </a:solidFill>
              </a:rPr>
              <a:t>4</a:t>
            </a:r>
            <a:r>
              <a:rPr lang="en-US" sz="3600" b="1" dirty="0">
                <a:solidFill>
                  <a:schemeClr val="bg1"/>
                </a:solidFill>
              </a:rPr>
              <a:t>) </a:t>
            </a:r>
            <a:r>
              <a:rPr lang="th-TH" sz="3600" b="1" dirty="0">
                <a:solidFill>
                  <a:schemeClr val="bg1"/>
                </a:solidFill>
              </a:rPr>
              <a:t>การปรับปรุงหลักสูตร</a:t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องค์ประกอบของหลักสูตร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447800"/>
            <a:ext cx="82296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chemeClr val="bg1"/>
                </a:solidFill>
              </a:rPr>
              <a:t>1.</a:t>
            </a:r>
            <a:r>
              <a:rPr lang="th-TH" sz="3400" b="1" dirty="0">
                <a:solidFill>
                  <a:schemeClr val="bg1"/>
                </a:solidFill>
              </a:rPr>
              <a:t> ชื่อเรื่อง </a:t>
            </a:r>
            <a:r>
              <a:rPr lang="th-TH" sz="3400" b="1" dirty="0" smtClean="0">
                <a:solidFill>
                  <a:schemeClr val="bg1"/>
                </a:solidFill>
              </a:rPr>
              <a:t/>
            </a:r>
            <a:br>
              <a:rPr lang="th-TH" sz="3400" b="1" dirty="0" smtClean="0">
                <a:solidFill>
                  <a:schemeClr val="bg1"/>
                </a:solidFill>
              </a:rPr>
            </a:br>
            <a:r>
              <a:rPr lang="en-US" sz="3400" b="1" dirty="0">
                <a:solidFill>
                  <a:schemeClr val="bg1"/>
                </a:solidFill>
              </a:rPr>
              <a:t>2. </a:t>
            </a:r>
            <a:r>
              <a:rPr lang="th-TH" sz="3400" b="1" dirty="0">
                <a:solidFill>
                  <a:schemeClr val="bg1"/>
                </a:solidFill>
              </a:rPr>
              <a:t>ความ</a:t>
            </a:r>
            <a:r>
              <a:rPr lang="th-TH" sz="3400" b="1" dirty="0" smtClean="0">
                <a:solidFill>
                  <a:schemeClr val="bg1"/>
                </a:solidFill>
              </a:rPr>
              <a:t>เป็นมา  </a:t>
            </a:r>
            <a:r>
              <a:rPr lang="th-TH" sz="3400" b="1" dirty="0" smtClean="0">
                <a:solidFill>
                  <a:srgbClr val="FFFF00"/>
                </a:solidFill>
              </a:rPr>
              <a:t>(</a:t>
            </a:r>
            <a:r>
              <a:rPr lang="th-TH" sz="3400" b="1" dirty="0">
                <a:solidFill>
                  <a:srgbClr val="FFFF00"/>
                </a:solidFill>
              </a:rPr>
              <a:t>ระบุสภาพปัญหาที่เกิดขึ้นจริง  </a:t>
            </a:r>
            <a:r>
              <a:rPr lang="th-TH" sz="3400" b="1" dirty="0" smtClean="0">
                <a:solidFill>
                  <a:srgbClr val="FFFF00"/>
                </a:solidFill>
              </a:rPr>
              <a:t>ผลกระทบ ที่</a:t>
            </a:r>
            <a:r>
              <a:rPr lang="th-TH" sz="3400" b="1" dirty="0">
                <a:solidFill>
                  <a:srgbClr val="FFFF00"/>
                </a:solidFill>
              </a:rPr>
              <a:t>เกิดขึ้น  </a:t>
            </a:r>
            <a:r>
              <a:rPr lang="th-TH" sz="3400" b="1" dirty="0" smtClean="0">
                <a:solidFill>
                  <a:srgbClr val="FFFF00"/>
                </a:solidFill>
              </a:rPr>
              <a:t>     แนว</a:t>
            </a:r>
            <a:r>
              <a:rPr lang="th-TH" sz="3400" b="1" dirty="0">
                <a:solidFill>
                  <a:srgbClr val="FFFF00"/>
                </a:solidFill>
              </a:rPr>
              <a:t>ทางการดำเนินการพัฒนาหลักสูตร ความสอดคล้องของหลักสูตรกับนโยบาย   </a:t>
            </a:r>
            <a:r>
              <a:rPr lang="th-TH" sz="3400" b="1" dirty="0" smtClean="0">
                <a:solidFill>
                  <a:srgbClr val="FFFF00"/>
                </a:solidFill>
              </a:rPr>
              <a:t>   ผล</a:t>
            </a:r>
            <a:r>
              <a:rPr lang="th-TH" sz="3400" b="1" dirty="0">
                <a:solidFill>
                  <a:srgbClr val="FFFF00"/>
                </a:solidFill>
              </a:rPr>
              <a:t>ที่คาดว่าจะได้รับจากการเรียนรู้ตามหลักสูตรทั้งทางตรงและทางอ้อม)</a:t>
            </a:r>
            <a:r>
              <a:rPr lang="en-US" sz="3400" b="1" dirty="0">
                <a:solidFill>
                  <a:schemeClr val="bg1"/>
                </a:solidFill>
              </a:rPr>
              <a:t/>
            </a:r>
            <a:br>
              <a:rPr lang="en-US" sz="3400" b="1" dirty="0">
                <a:solidFill>
                  <a:schemeClr val="bg1"/>
                </a:solidFill>
              </a:rPr>
            </a:br>
            <a:r>
              <a:rPr lang="en-US" sz="3400" b="1" dirty="0" smtClean="0">
                <a:solidFill>
                  <a:schemeClr val="bg1"/>
                </a:solidFill>
              </a:rPr>
              <a:t>3</a:t>
            </a:r>
            <a:r>
              <a:rPr lang="en-US" sz="3400" b="1" dirty="0">
                <a:solidFill>
                  <a:schemeClr val="bg1"/>
                </a:solidFill>
              </a:rPr>
              <a:t>. </a:t>
            </a:r>
            <a:r>
              <a:rPr lang="th-TH" sz="3400" b="1" dirty="0">
                <a:solidFill>
                  <a:schemeClr val="bg1"/>
                </a:solidFill>
              </a:rPr>
              <a:t>หลักการ </a:t>
            </a:r>
            <a:r>
              <a:rPr lang="th-TH" sz="3400" b="1" dirty="0">
                <a:solidFill>
                  <a:srgbClr val="FFFF00"/>
                </a:solidFill>
              </a:rPr>
              <a:t>(ระบุใช้</a:t>
            </a:r>
            <a:r>
              <a:rPr lang="th-TH" sz="3400" b="1" dirty="0" smtClean="0">
                <a:solidFill>
                  <a:srgbClr val="FFFF00"/>
                </a:solidFill>
              </a:rPr>
              <a:t>หลักการ รูปแบบการจัดการเรียนรู้อะไร</a:t>
            </a:r>
            <a:r>
              <a:rPr lang="th-TH" sz="3400" b="1" dirty="0">
                <a:solidFill>
                  <a:srgbClr val="FFFF00"/>
                </a:solidFill>
              </a:rPr>
              <a:t>ในการดำเนินการจัดการเรียนรู้ตามหลักสูตร)</a:t>
            </a:r>
            <a:r>
              <a:rPr lang="en-US" sz="3400" b="1" dirty="0">
                <a:solidFill>
                  <a:schemeClr val="bg1"/>
                </a:solidFill>
              </a:rPr>
              <a:t/>
            </a:r>
            <a:br>
              <a:rPr lang="en-US" sz="3400" b="1" dirty="0">
                <a:solidFill>
                  <a:schemeClr val="bg1"/>
                </a:solidFill>
              </a:rPr>
            </a:br>
            <a:r>
              <a:rPr lang="en-US" sz="3400" b="1" dirty="0" smtClean="0">
                <a:solidFill>
                  <a:schemeClr val="bg1"/>
                </a:solidFill>
              </a:rPr>
              <a:t>4</a:t>
            </a:r>
            <a:r>
              <a:rPr lang="en-US" sz="3400" b="1" dirty="0">
                <a:solidFill>
                  <a:schemeClr val="bg1"/>
                </a:solidFill>
              </a:rPr>
              <a:t>. </a:t>
            </a:r>
            <a:r>
              <a:rPr lang="th-TH" sz="3400" b="1" dirty="0">
                <a:solidFill>
                  <a:schemeClr val="bg1"/>
                </a:solidFill>
              </a:rPr>
              <a:t>จุดประสงค์ </a:t>
            </a:r>
            <a:r>
              <a:rPr lang="th-TH" sz="3400" b="1" dirty="0">
                <a:solidFill>
                  <a:srgbClr val="FFFF00"/>
                </a:solidFill>
              </a:rPr>
              <a:t>(ระบุจุดประสงค์ที่ต้องการให้เกิดจากการเรียนรู้ตามหลักสูตร)</a:t>
            </a:r>
            <a:r>
              <a:rPr lang="en-US" sz="3400" b="1" dirty="0">
                <a:solidFill>
                  <a:schemeClr val="bg1"/>
                </a:solidFill>
              </a:rPr>
              <a:t/>
            </a:r>
            <a:br>
              <a:rPr lang="en-US" sz="34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องค์ประกอบของหลักสูตร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chemeClr val="bg1"/>
                </a:solidFill>
              </a:rPr>
              <a:t>4</a:t>
            </a:r>
            <a:r>
              <a:rPr lang="en-US" sz="3400" b="1" dirty="0">
                <a:solidFill>
                  <a:schemeClr val="bg1"/>
                </a:solidFill>
              </a:rPr>
              <a:t>. </a:t>
            </a:r>
            <a:r>
              <a:rPr lang="th-TH" sz="3400" b="1" dirty="0">
                <a:solidFill>
                  <a:schemeClr val="bg1"/>
                </a:solidFill>
              </a:rPr>
              <a:t>จุดประสงค์ </a:t>
            </a:r>
            <a:r>
              <a:rPr lang="th-TH" sz="3400" b="1" dirty="0">
                <a:solidFill>
                  <a:srgbClr val="FFFF00"/>
                </a:solidFill>
              </a:rPr>
              <a:t>(ระบุจุดประสงค์ที่ต้องการให้เกิดจากการเรียนรู้ตาม</a:t>
            </a:r>
            <a:r>
              <a:rPr lang="th-TH" sz="3400" b="1" dirty="0" smtClean="0">
                <a:solidFill>
                  <a:srgbClr val="FFFF00"/>
                </a:solidFill>
              </a:rPr>
              <a:t>หลักสูตร )</a:t>
            </a:r>
            <a:r>
              <a:rPr lang="en-US" sz="3400" b="1" dirty="0">
                <a:solidFill>
                  <a:schemeClr val="bg1"/>
                </a:solidFill>
              </a:rPr>
              <a:t/>
            </a:r>
            <a:br>
              <a:rPr lang="en-US" sz="3400" b="1" dirty="0">
                <a:solidFill>
                  <a:schemeClr val="bg1"/>
                </a:solidFill>
              </a:rPr>
            </a:br>
            <a:r>
              <a:rPr lang="en-US" sz="3400" b="1" dirty="0" smtClean="0">
                <a:solidFill>
                  <a:schemeClr val="bg1"/>
                </a:solidFill>
              </a:rPr>
              <a:t>5</a:t>
            </a:r>
            <a:r>
              <a:rPr lang="en-US" sz="3400" b="1" dirty="0">
                <a:solidFill>
                  <a:schemeClr val="bg1"/>
                </a:solidFill>
              </a:rPr>
              <a:t>. </a:t>
            </a:r>
            <a:r>
              <a:rPr lang="th-TH" sz="3400" b="1" dirty="0">
                <a:solidFill>
                  <a:schemeClr val="bg1"/>
                </a:solidFill>
              </a:rPr>
              <a:t>โครงสร้างหลักสูตร </a:t>
            </a:r>
            <a:r>
              <a:rPr lang="th-TH" sz="3400" b="1" dirty="0">
                <a:solidFill>
                  <a:srgbClr val="FFFF00"/>
                </a:solidFill>
              </a:rPr>
              <a:t>(ระบุว่าหลักสูตรนี้ </a:t>
            </a:r>
            <a:r>
              <a:rPr lang="th-TH" sz="3400" b="1" dirty="0" smtClean="0">
                <a:solidFill>
                  <a:srgbClr val="FFFF00"/>
                </a:solidFill>
              </a:rPr>
              <a:t>มีโครงสร้าง</a:t>
            </a:r>
            <a:r>
              <a:rPr lang="th-TH" sz="3400" b="1" dirty="0">
                <a:solidFill>
                  <a:srgbClr val="FFFF00"/>
                </a:solidFill>
              </a:rPr>
              <a:t>เนื้อหาอะไรบ้าง จำนวนกี่เนื้อหา</a:t>
            </a:r>
            <a:r>
              <a:rPr lang="th-TH" sz="3400" b="1" dirty="0" smtClean="0">
                <a:solidFill>
                  <a:srgbClr val="FFFF00"/>
                </a:solidFill>
              </a:rPr>
              <a:t>)</a:t>
            </a:r>
            <a:r>
              <a:rPr lang="en-US" sz="3400" b="1" dirty="0" smtClean="0">
                <a:solidFill>
                  <a:srgbClr val="FFFF00"/>
                </a:solidFill>
              </a:rPr>
              <a:t/>
            </a:r>
            <a:br>
              <a:rPr lang="en-US" sz="3400" b="1" dirty="0" smtClean="0">
                <a:solidFill>
                  <a:srgbClr val="FFFF00"/>
                </a:solidFill>
              </a:rPr>
            </a:br>
            <a:r>
              <a:rPr lang="en-US" sz="3400" b="1" dirty="0">
                <a:solidFill>
                  <a:schemeClr val="bg1"/>
                </a:solidFill>
              </a:rPr>
              <a:t>6. </a:t>
            </a:r>
            <a:r>
              <a:rPr lang="th-TH" sz="3400" b="1" dirty="0">
                <a:solidFill>
                  <a:schemeClr val="bg1"/>
                </a:solidFill>
              </a:rPr>
              <a:t>ขอบข่ายเนื้อหา </a:t>
            </a:r>
            <a:r>
              <a:rPr lang="th-TH" sz="3400" b="1" dirty="0">
                <a:solidFill>
                  <a:srgbClr val="FFFF00"/>
                </a:solidFill>
              </a:rPr>
              <a:t>(ระบุรายละเอียดว่า ตามโครงสร้างหลักสูตร มีขอบข่ายเนื้อหาอะไร ใช้ระยะเวลาในการ</a:t>
            </a:r>
            <a:r>
              <a:rPr lang="th-TH" sz="3400" b="1" dirty="0" smtClean="0">
                <a:solidFill>
                  <a:srgbClr val="FFFF00"/>
                </a:solidFill>
              </a:rPr>
              <a:t>เรียนรู้ใน</a:t>
            </a:r>
            <a:r>
              <a:rPr lang="th-TH" sz="3400" b="1" dirty="0">
                <a:solidFill>
                  <a:srgbClr val="FFFF00"/>
                </a:solidFill>
              </a:rPr>
              <a:t>แต่ละเนื้อหาเท่าใด)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องค์ประกอบของหลักสูตร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447800"/>
            <a:ext cx="82296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chemeClr val="bg1"/>
                </a:solidFill>
              </a:rPr>
              <a:t>7. </a:t>
            </a:r>
            <a:r>
              <a:rPr lang="th-TH" sz="3400" b="1" dirty="0">
                <a:solidFill>
                  <a:schemeClr val="bg1"/>
                </a:solidFill>
              </a:rPr>
              <a:t>คำอธิบาย</a:t>
            </a:r>
            <a:r>
              <a:rPr lang="th-TH" sz="3400" b="1" dirty="0" smtClean="0">
                <a:solidFill>
                  <a:schemeClr val="bg1"/>
                </a:solidFill>
              </a:rPr>
              <a:t>วิชา</a:t>
            </a:r>
            <a:r>
              <a:rPr lang="en-US" sz="3400" b="1" dirty="0" smtClean="0">
                <a:solidFill>
                  <a:schemeClr val="bg1"/>
                </a:solidFill>
              </a:rPr>
              <a:t> </a:t>
            </a:r>
            <a:r>
              <a:rPr lang="th-TH" sz="3400" b="1" dirty="0" smtClean="0">
                <a:solidFill>
                  <a:schemeClr val="bg1"/>
                </a:solidFill>
              </a:rPr>
              <a:t> </a:t>
            </a:r>
            <a:r>
              <a:rPr lang="th-TH" sz="3400" b="1" dirty="0">
                <a:solidFill>
                  <a:srgbClr val="FFFF00"/>
                </a:solidFill>
              </a:rPr>
              <a:t>(ระบุข้อมูลโดยรวม เพื่ออธิบายว่า การ</a:t>
            </a:r>
            <a:r>
              <a:rPr lang="th-TH" sz="3400" b="1" dirty="0" smtClean="0">
                <a:solidFill>
                  <a:srgbClr val="FFFF00"/>
                </a:solidFill>
              </a:rPr>
              <a:t>เรียนรู้ตาม</a:t>
            </a:r>
            <a:r>
              <a:rPr lang="th-TH" sz="3400" b="1" dirty="0">
                <a:solidFill>
                  <a:srgbClr val="FFFF00"/>
                </a:solidFill>
              </a:rPr>
              <a:t>หลักสูตรมีการศึกษา</a:t>
            </a:r>
            <a:r>
              <a:rPr lang="th-TH" sz="3400" b="1" dirty="0" smtClean="0">
                <a:solidFill>
                  <a:srgbClr val="FFFF00"/>
                </a:solidFill>
              </a:rPr>
              <a:t>เรียนรู้  </a:t>
            </a:r>
            <a:r>
              <a:rPr lang="th-TH" sz="3400" b="1" dirty="0">
                <a:solidFill>
                  <a:srgbClr val="FFFF00"/>
                </a:solidFill>
              </a:rPr>
              <a:t>ปฏิบัติ</a:t>
            </a:r>
            <a:r>
              <a:rPr lang="th-TH" sz="3400" b="1" dirty="0" smtClean="0">
                <a:solidFill>
                  <a:srgbClr val="FFFF00"/>
                </a:solidFill>
              </a:rPr>
              <a:t>อะไร  </a:t>
            </a:r>
            <a:r>
              <a:rPr lang="th-TH" sz="3400" b="1" dirty="0">
                <a:solidFill>
                  <a:srgbClr val="FFFF00"/>
                </a:solidFill>
              </a:rPr>
              <a:t>เพื่ออะไร)</a:t>
            </a:r>
            <a:r>
              <a:rPr lang="en-US" sz="3400" b="1" dirty="0">
                <a:solidFill>
                  <a:schemeClr val="bg1"/>
                </a:solidFill>
              </a:rPr>
              <a:t/>
            </a:r>
            <a:br>
              <a:rPr lang="en-US" sz="3400" b="1" dirty="0">
                <a:solidFill>
                  <a:schemeClr val="bg1"/>
                </a:solidFill>
              </a:rPr>
            </a:br>
            <a:r>
              <a:rPr lang="en-US" sz="3400" b="1" dirty="0" smtClean="0">
                <a:solidFill>
                  <a:schemeClr val="bg1"/>
                </a:solidFill>
              </a:rPr>
              <a:t>8</a:t>
            </a:r>
            <a:r>
              <a:rPr lang="en-US" sz="3400" b="1" dirty="0">
                <a:solidFill>
                  <a:schemeClr val="bg1"/>
                </a:solidFill>
              </a:rPr>
              <a:t>. </a:t>
            </a:r>
            <a:r>
              <a:rPr lang="th-TH" sz="3400" b="1" dirty="0">
                <a:solidFill>
                  <a:schemeClr val="bg1"/>
                </a:solidFill>
              </a:rPr>
              <a:t>แนวทางการจัดการเรียนรู้ </a:t>
            </a:r>
            <a:r>
              <a:rPr lang="th-TH" sz="3400" b="1" dirty="0">
                <a:solidFill>
                  <a:srgbClr val="FFFF00"/>
                </a:solidFill>
              </a:rPr>
              <a:t>(ระบุขั้นตอนการจัดการ</a:t>
            </a:r>
            <a:r>
              <a:rPr lang="th-TH" sz="3400" b="1" dirty="0" smtClean="0">
                <a:solidFill>
                  <a:srgbClr val="FFFF00"/>
                </a:solidFill>
              </a:rPr>
              <a:t>เรียนรู้ตาม</a:t>
            </a:r>
            <a:r>
              <a:rPr lang="th-TH" sz="3400" b="1" dirty="0">
                <a:solidFill>
                  <a:srgbClr val="FFFF00"/>
                </a:solidFill>
              </a:rPr>
              <a:t>หลักสูตร </a:t>
            </a:r>
            <a:r>
              <a:rPr lang="th-TH" sz="3400" b="1" dirty="0" smtClean="0">
                <a:solidFill>
                  <a:srgbClr val="FFFF00"/>
                </a:solidFill>
              </a:rPr>
              <a:t> ให้</a:t>
            </a:r>
            <a:r>
              <a:rPr lang="th-TH" sz="3400" b="1" dirty="0">
                <a:solidFill>
                  <a:srgbClr val="FFFF00"/>
                </a:solidFill>
              </a:rPr>
              <a:t>สอดคล้องกับรูปแบบการจัดการเรียนรู้ที่กำหนดใช้)</a:t>
            </a:r>
            <a:r>
              <a:rPr lang="en-US" sz="3400" b="1" dirty="0">
                <a:solidFill>
                  <a:schemeClr val="bg1"/>
                </a:solidFill>
              </a:rPr>
              <a:t/>
            </a:r>
            <a:br>
              <a:rPr lang="en-US" sz="3400" b="1" dirty="0">
                <a:solidFill>
                  <a:schemeClr val="bg1"/>
                </a:solidFill>
              </a:rPr>
            </a:br>
            <a:r>
              <a:rPr lang="en-US" sz="3400" b="1" dirty="0">
                <a:solidFill>
                  <a:schemeClr val="bg1"/>
                </a:solidFill>
              </a:rPr>
              <a:t> </a:t>
            </a:r>
            <a:r>
              <a:rPr lang="en-US" sz="3400" b="1" dirty="0" smtClean="0">
                <a:solidFill>
                  <a:schemeClr val="bg1"/>
                </a:solidFill>
              </a:rPr>
              <a:t>9</a:t>
            </a:r>
            <a:r>
              <a:rPr lang="en-US" sz="3400" b="1" dirty="0">
                <a:solidFill>
                  <a:schemeClr val="bg1"/>
                </a:solidFill>
              </a:rPr>
              <a:t>. </a:t>
            </a:r>
            <a:r>
              <a:rPr lang="th-TH" sz="3400" b="1" dirty="0">
                <a:solidFill>
                  <a:schemeClr val="bg1"/>
                </a:solidFill>
              </a:rPr>
              <a:t>สื่อการเรียนรู้ </a:t>
            </a:r>
            <a:r>
              <a:rPr lang="th-TH" sz="3400" b="1" dirty="0">
                <a:solidFill>
                  <a:srgbClr val="FFFF00"/>
                </a:solidFill>
              </a:rPr>
              <a:t>(ระบุสื่อ วัสดุ อุปกรณ์ในการจัดการเรียนรู้ที่เกี่ยวข้องทั้งหมด</a:t>
            </a:r>
            <a:r>
              <a:rPr lang="th-TH" sz="3400" b="1" dirty="0">
                <a:solidFill>
                  <a:schemeClr val="bg1"/>
                </a:solidFill>
              </a:rPr>
              <a:t>)</a:t>
            </a:r>
            <a:r>
              <a:rPr lang="en-US" sz="3400" b="1" dirty="0">
                <a:solidFill>
                  <a:schemeClr val="bg1"/>
                </a:solidFill>
              </a:rPr>
              <a:t/>
            </a:r>
            <a:br>
              <a:rPr lang="en-US" sz="3400" b="1" dirty="0">
                <a:solidFill>
                  <a:schemeClr val="bg1"/>
                </a:solidFill>
              </a:rPr>
            </a:br>
            <a:r>
              <a:rPr lang="en-US" sz="3400" b="1" dirty="0" smtClean="0">
                <a:solidFill>
                  <a:schemeClr val="bg1"/>
                </a:solidFill>
              </a:rPr>
              <a:t>10</a:t>
            </a:r>
            <a:r>
              <a:rPr lang="en-US" sz="3400" b="1" dirty="0">
                <a:solidFill>
                  <a:schemeClr val="bg1"/>
                </a:solidFill>
              </a:rPr>
              <a:t>. </a:t>
            </a:r>
            <a:r>
              <a:rPr lang="th-TH" sz="3400" b="1" dirty="0">
                <a:solidFill>
                  <a:schemeClr val="bg1"/>
                </a:solidFill>
              </a:rPr>
              <a:t>การวัดและประเมินผล </a:t>
            </a:r>
            <a:r>
              <a:rPr lang="th-TH" sz="3400" b="1" dirty="0">
                <a:solidFill>
                  <a:srgbClr val="FFFF00"/>
                </a:solidFill>
              </a:rPr>
              <a:t>(ระบุ</a:t>
            </a:r>
            <a:r>
              <a:rPr lang="th-TH" sz="3400" b="1" dirty="0" smtClean="0">
                <a:solidFill>
                  <a:srgbClr val="FFFF00"/>
                </a:solidFill>
              </a:rPr>
              <a:t>ว่ามีการ</a:t>
            </a:r>
            <a:r>
              <a:rPr lang="th-TH" sz="3400" b="1" dirty="0">
                <a:solidFill>
                  <a:srgbClr val="FFFF00"/>
                </a:solidFill>
              </a:rPr>
              <a:t>วัดและประเมินผลด้านใดบ้าง ด้วยแบบวัดอะไร เพื่ออะไร)</a:t>
            </a:r>
            <a:endParaRPr lang="en-US" sz="3400" b="1" dirty="0">
              <a:solidFill>
                <a:srgbClr val="FFFF00"/>
              </a:solidFill>
            </a:endParaRPr>
          </a:p>
          <a:p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รูปห้าเหลี่ยม 6"/>
          <p:cNvSpPr/>
          <p:nvPr/>
        </p:nvSpPr>
        <p:spPr>
          <a:xfrm>
            <a:off x="0" y="1752600"/>
            <a:ext cx="3429000" cy="1600200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2209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หลักสูตร</a:t>
            </a:r>
            <a:endParaRPr lang="en-US" sz="4000" b="1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429000" y="1676400"/>
            <a:ext cx="3505200" cy="1752600"/>
          </a:xfrm>
          <a:prstGeom prst="rect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05200" y="2187714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</a:rPr>
              <a:t>แผนจัดการเรียนรู้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429000" y="3810000"/>
            <a:ext cx="3505200" cy="1752600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505200" y="4321314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คุณภาพผู้เรียน</a:t>
            </a:r>
            <a:endParaRPr lang="en-US" sz="4000" b="1" dirty="0"/>
          </a:p>
        </p:txBody>
      </p:sp>
      <p:sp>
        <p:nvSpPr>
          <p:cNvPr id="13" name="ลูกศรขวาท้ายขีด 12"/>
          <p:cNvSpPr/>
          <p:nvPr/>
        </p:nvSpPr>
        <p:spPr>
          <a:xfrm rot="5400000">
            <a:off x="4648200" y="3200400"/>
            <a:ext cx="838200" cy="9906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6002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กิจกรรม</a:t>
            </a:r>
          </a:p>
          <a:p>
            <a:pPr algn="ctr"/>
            <a:r>
              <a:rPr lang="th-TH" sz="4800" b="1" dirty="0" smtClean="0">
                <a:solidFill>
                  <a:schemeClr val="bg1"/>
                </a:solidFill>
              </a:rPr>
              <a:t>วิพากษ์  กรอบความคิด</a:t>
            </a:r>
            <a:br>
              <a:rPr lang="th-TH" sz="4800" b="1" dirty="0" smtClean="0">
                <a:solidFill>
                  <a:schemeClr val="bg1"/>
                </a:solidFill>
              </a:rPr>
            </a:br>
            <a:r>
              <a:rPr lang="th-TH" sz="4800" b="1" dirty="0" smtClean="0">
                <a:solidFill>
                  <a:schemeClr val="bg1"/>
                </a:solidFill>
              </a:rPr>
              <a:t>การพัฒนากระบวนการจัดการเรียนรู้</a:t>
            </a:r>
            <a:endParaRPr lang="en-US" sz="4800" b="1" dirty="0" smtClean="0">
              <a:solidFill>
                <a:schemeClr val="bg1"/>
              </a:solidFill>
            </a:endParaRPr>
          </a:p>
          <a:p>
            <a:pPr algn="ctr"/>
            <a:endParaRPr lang="en-US" sz="4800" b="1" dirty="0" smtClean="0">
              <a:solidFill>
                <a:schemeClr val="bg1"/>
              </a:solidFill>
            </a:endParaRPr>
          </a:p>
          <a:p>
            <a:pPr algn="ctr"/>
            <a:endParaRPr 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7620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FFFF00"/>
                </a:solidFill>
              </a:rPr>
              <a:t>กรอบความคิดการพัฒนากระบวนการจัดการเรียนรู้</a:t>
            </a:r>
            <a:endParaRPr lang="en-US" sz="3200" b="1" dirty="0" smtClean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6096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1. </a:t>
            </a:r>
            <a:r>
              <a:rPr lang="th-TH" sz="2400" b="1" dirty="0" smtClean="0">
                <a:solidFill>
                  <a:schemeClr val="bg1"/>
                </a:solidFill>
              </a:rPr>
              <a:t>การประเมินสภาพการณ์ของชุมชน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914400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FF00"/>
                </a:solidFill>
              </a:rPr>
              <a:t>เทคนิค </a:t>
            </a:r>
            <a:r>
              <a:rPr lang="en-US" sz="2400" b="1" dirty="0" smtClean="0">
                <a:solidFill>
                  <a:srgbClr val="FFFF00"/>
                </a:solidFill>
              </a:rPr>
              <a:t>SWOT</a:t>
            </a:r>
            <a:r>
              <a:rPr lang="th-TH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:</a:t>
            </a:r>
            <a:r>
              <a:rPr lang="th-TH" sz="2400" b="1" dirty="0" smtClean="0">
                <a:solidFill>
                  <a:srgbClr val="FFFF00"/>
                </a:solidFill>
              </a:rPr>
              <a:t> เพื่อประเมินและวิเคราะห์สภาพการณ์ทั้งภายในและภายนอกของชุมชน  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09800" y="14478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2. </a:t>
            </a:r>
            <a:r>
              <a:rPr lang="th-TH" sz="2400" b="1" dirty="0" smtClean="0">
                <a:solidFill>
                  <a:schemeClr val="bg1"/>
                </a:solidFill>
              </a:rPr>
              <a:t>การศึกษาสภาพการณ์ของชุมชน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1752600"/>
            <a:ext cx="883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FF00"/>
                </a:solidFill>
              </a:rPr>
              <a:t>ประชุมแบบ</a:t>
            </a:r>
            <a:r>
              <a:rPr lang="th-TH" sz="2400" b="1" dirty="0" err="1" smtClean="0">
                <a:solidFill>
                  <a:srgbClr val="FFFF00"/>
                </a:solidFill>
              </a:rPr>
              <a:t>ซินดิ</a:t>
            </a:r>
            <a:r>
              <a:rPr lang="th-TH" sz="2400" b="1" dirty="0" smtClean="0">
                <a:solidFill>
                  <a:srgbClr val="FFFF00"/>
                </a:solidFill>
              </a:rPr>
              <a:t>เกต </a:t>
            </a:r>
            <a:r>
              <a:rPr lang="en-US" sz="2400" b="1" dirty="0" smtClean="0">
                <a:solidFill>
                  <a:srgbClr val="FFFF00"/>
                </a:solidFill>
              </a:rPr>
              <a:t>:</a:t>
            </a:r>
            <a:r>
              <a:rPr lang="th-TH" sz="2400" b="1" dirty="0" smtClean="0">
                <a:solidFill>
                  <a:srgbClr val="FFFF00"/>
                </a:solidFill>
              </a:rPr>
              <a:t>  </a:t>
            </a:r>
            <a:r>
              <a:rPr lang="th-TH" sz="2000" b="1" dirty="0" smtClean="0">
                <a:solidFill>
                  <a:srgbClr val="FFFF00"/>
                </a:solidFill>
              </a:rPr>
              <a:t>1. เพื่อนำเสนอผลการประเมินและวิเคราะห์สภาพการณ์ ของชุมชน    </a:t>
            </a:r>
            <a:endParaRPr lang="en-US" sz="2000" b="1" dirty="0" smtClean="0">
              <a:solidFill>
                <a:srgbClr val="FFFF00"/>
              </a:solidFill>
            </a:endParaRPr>
          </a:p>
          <a:p>
            <a:r>
              <a:rPr lang="th-TH" sz="2000" b="1" dirty="0" smtClean="0">
                <a:solidFill>
                  <a:srgbClr val="FFFF00"/>
                </a:solidFill>
              </a:rPr>
              <a:t>                                      2.  เพื่อวิเคราะห์ความสัมพันธ์ของปัญหา และผลกระทบต่อการดำรงชีวิต</a:t>
            </a:r>
            <a:endParaRPr lang="en-US" sz="2000" b="1" dirty="0" smtClean="0">
              <a:solidFill>
                <a:srgbClr val="FFFF00"/>
              </a:solidFill>
            </a:endParaRPr>
          </a:p>
          <a:p>
            <a:r>
              <a:rPr lang="th-TH" sz="2000" b="1" dirty="0" smtClean="0">
                <a:solidFill>
                  <a:srgbClr val="FFFF00"/>
                </a:solidFill>
              </a:rPr>
              <a:t>                                      3.  เพื่อสร้างความตระหนักถึงความสำคัญและความจำเป็น ในการร่วมมือพัฒนาชุมชน</a:t>
            </a:r>
            <a:endParaRPr lang="en-US" sz="2000" b="1" dirty="0" smtClean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9800" y="2967335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3. </a:t>
            </a:r>
            <a:r>
              <a:rPr lang="th-TH" sz="2400" b="1" dirty="0" smtClean="0">
                <a:solidFill>
                  <a:schemeClr val="bg1"/>
                </a:solidFill>
              </a:rPr>
              <a:t>การมีส่วนร่วมในการจัดทำแผนพัฒนาชุมชน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3348335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FF00"/>
                </a:solidFill>
              </a:rPr>
              <a:t>เทคนิค </a:t>
            </a:r>
            <a:r>
              <a:rPr lang="en-US" sz="2400" b="1" dirty="0" smtClean="0">
                <a:solidFill>
                  <a:srgbClr val="FFFF00"/>
                </a:solidFill>
              </a:rPr>
              <a:t>AIC : </a:t>
            </a:r>
            <a:r>
              <a:rPr lang="th-TH" sz="2400" b="1" dirty="0" smtClean="0">
                <a:solidFill>
                  <a:srgbClr val="FFFF00"/>
                </a:solidFill>
              </a:rPr>
              <a:t>เพื่อให้ชุมชนได้ระดมความคิดและร่วมกำหนดแนวทางแก้ปัญหา อย่างเป็นระบบ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0200" y="3957935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4. </a:t>
            </a:r>
            <a:r>
              <a:rPr lang="th-TH" sz="2400" b="1" dirty="0" smtClean="0">
                <a:solidFill>
                  <a:schemeClr val="bg1"/>
                </a:solidFill>
              </a:rPr>
              <a:t>การประเมินความเป็นไปได้ของแผนพัฒนาชุมชน</a:t>
            </a: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4338935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FF00"/>
                </a:solidFill>
              </a:rPr>
              <a:t>การสัมมนา</a:t>
            </a:r>
            <a:r>
              <a:rPr lang="en-US" sz="2400" b="1" dirty="0" smtClean="0">
                <a:solidFill>
                  <a:srgbClr val="FFFF00"/>
                </a:solidFill>
              </a:rPr>
              <a:t>:</a:t>
            </a:r>
            <a:r>
              <a:rPr lang="th-TH" sz="2400" b="1" dirty="0" smtClean="0">
                <a:solidFill>
                  <a:srgbClr val="FFFF00"/>
                </a:solidFill>
              </a:rPr>
              <a:t> เพื่อประเมินความเป็นไปได้ของโครงการที่กำหนดไว้ในแผนพัฒนาชุมชน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000" y="4948535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5. </a:t>
            </a:r>
            <a:r>
              <a:rPr lang="th-TH" sz="2400" b="1" dirty="0" smtClean="0">
                <a:solidFill>
                  <a:schemeClr val="bg1"/>
                </a:solidFill>
              </a:rPr>
              <a:t>เชื่อมประสานการดำเนินงานตามแผนพัฒนาชุมชน ระหว่าง ภาคประชาชน และภาครัฐ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53340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FF00"/>
                </a:solidFill>
              </a:rPr>
              <a:t>การประชุมเชิงปฏิบัติการ </a:t>
            </a:r>
            <a:r>
              <a:rPr lang="en-US" sz="2400" b="1" dirty="0" smtClean="0">
                <a:solidFill>
                  <a:srgbClr val="FFFF00"/>
                </a:solidFill>
              </a:rPr>
              <a:t>:  </a:t>
            </a:r>
            <a:r>
              <a:rPr lang="th-TH" sz="2400" b="1" dirty="0" smtClean="0">
                <a:solidFill>
                  <a:srgbClr val="FFFF00"/>
                </a:solidFill>
              </a:rPr>
              <a:t>เพื่อเชื่อมประสานร่วมพัฒนาชุมชนระหว่าง ภาคประชาชน </a:t>
            </a:r>
            <a:r>
              <a:rPr lang="en-US" sz="2400" b="1" dirty="0" smtClean="0">
                <a:solidFill>
                  <a:srgbClr val="FFFF00"/>
                </a:solidFill>
              </a:rPr>
              <a:t/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th-TH" sz="2400" b="1" dirty="0" smtClean="0">
                <a:solidFill>
                  <a:srgbClr val="FFFF00"/>
                </a:solidFill>
              </a:rPr>
              <a:t>และภาครัฐ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04800"/>
            <a:ext cx="82296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chemeClr val="bg1"/>
                </a:solidFill>
              </a:rPr>
              <a:t>ประเด็นการวิพากษ์</a:t>
            </a:r>
            <a:br>
              <a:rPr lang="th-TH" sz="4400" b="1" dirty="0" smtClean="0">
                <a:solidFill>
                  <a:schemeClr val="bg1"/>
                </a:solidFill>
              </a:rPr>
            </a:br>
            <a:r>
              <a:rPr lang="th-TH" sz="4400" b="1" dirty="0" smtClean="0">
                <a:solidFill>
                  <a:schemeClr val="bg1"/>
                </a:solidFill>
              </a:rPr>
              <a:t/>
            </a:r>
            <a:br>
              <a:rPr lang="th-TH" sz="4400" b="1" dirty="0" smtClean="0">
                <a:solidFill>
                  <a:schemeClr val="bg1"/>
                </a:solidFill>
              </a:rPr>
            </a:br>
            <a:r>
              <a:rPr lang="en-US" sz="4400" b="1" dirty="0" smtClean="0">
                <a:solidFill>
                  <a:srgbClr val="FFFF00"/>
                </a:solidFill>
              </a:rPr>
              <a:t>1.</a:t>
            </a:r>
            <a:r>
              <a:rPr lang="th-TH" sz="4400" b="1" dirty="0" smtClean="0">
                <a:solidFill>
                  <a:srgbClr val="FFFF00"/>
                </a:solidFill>
              </a:rPr>
              <a:t> ความเหมาะสมของกรอบความคิดการพัฒนา</a:t>
            </a:r>
            <a:br>
              <a:rPr lang="th-TH" sz="4400" b="1" dirty="0" smtClean="0">
                <a:solidFill>
                  <a:srgbClr val="FFFF00"/>
                </a:solidFill>
              </a:rPr>
            </a:br>
            <a:r>
              <a:rPr lang="th-TH" sz="4400" b="1" dirty="0" smtClean="0">
                <a:solidFill>
                  <a:srgbClr val="FFFF00"/>
                </a:solidFill>
              </a:rPr>
              <a:t>     กระบวนการจัดการเรียนรู้</a:t>
            </a:r>
            <a:br>
              <a:rPr lang="th-TH" sz="4400" b="1" dirty="0" smtClean="0">
                <a:solidFill>
                  <a:srgbClr val="FFFF00"/>
                </a:solidFill>
              </a:rPr>
            </a:br>
            <a:r>
              <a:rPr lang="en-US" sz="4400" b="1" dirty="0" smtClean="0">
                <a:solidFill>
                  <a:srgbClr val="FFFF00"/>
                </a:solidFill>
              </a:rPr>
              <a:t>2</a:t>
            </a:r>
            <a:r>
              <a:rPr lang="th-TH" sz="4400" b="1" dirty="0" smtClean="0">
                <a:solidFill>
                  <a:srgbClr val="FFFF00"/>
                </a:solidFill>
              </a:rPr>
              <a:t>. ความโดดเด่นของกรอบความคิดการพัฒนา</a:t>
            </a:r>
            <a:br>
              <a:rPr lang="th-TH" sz="4400" b="1" dirty="0" smtClean="0">
                <a:solidFill>
                  <a:srgbClr val="FFFF00"/>
                </a:solidFill>
              </a:rPr>
            </a:br>
            <a:r>
              <a:rPr lang="th-TH" sz="4400" b="1" dirty="0" smtClean="0">
                <a:solidFill>
                  <a:srgbClr val="FFFF00"/>
                </a:solidFill>
              </a:rPr>
              <a:t>     กระบวนการจัดการเรียนรู้</a:t>
            </a:r>
            <a:br>
              <a:rPr lang="th-TH" sz="4400" b="1" dirty="0" smtClean="0">
                <a:solidFill>
                  <a:srgbClr val="FFFF00"/>
                </a:solidFill>
              </a:rPr>
            </a:br>
            <a:r>
              <a:rPr lang="en-US" sz="4400" b="1" dirty="0" smtClean="0">
                <a:solidFill>
                  <a:srgbClr val="FFFF00"/>
                </a:solidFill>
              </a:rPr>
              <a:t>3.</a:t>
            </a:r>
            <a:r>
              <a:rPr lang="th-TH" sz="4400" b="1" dirty="0" smtClean="0">
                <a:solidFill>
                  <a:srgbClr val="FFFF00"/>
                </a:solidFill>
              </a:rPr>
              <a:t> ข้อควรปรับปรุงในกรอบความคิดการพัฒนา</a:t>
            </a:r>
            <a:br>
              <a:rPr lang="th-TH" sz="4400" b="1" dirty="0" smtClean="0">
                <a:solidFill>
                  <a:srgbClr val="FFFF00"/>
                </a:solidFill>
              </a:rPr>
            </a:br>
            <a:r>
              <a:rPr lang="th-TH" sz="4400" b="1" dirty="0" smtClean="0">
                <a:solidFill>
                  <a:srgbClr val="FFFF00"/>
                </a:solidFill>
              </a:rPr>
              <a:t>     กระบวนการจัดการเรียนรู้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219200"/>
            <a:ext cx="77724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rgbClr val="FFFF00"/>
                </a:solidFill>
              </a:rPr>
              <a:t>ขอขอบคุณทุกท่าน</a:t>
            </a:r>
            <a:br>
              <a:rPr lang="th-TH" sz="6000" b="1" dirty="0" smtClean="0">
                <a:solidFill>
                  <a:srgbClr val="FFFF00"/>
                </a:solidFill>
              </a:rPr>
            </a:br>
            <a:r>
              <a:rPr lang="th-TH" sz="6000" b="1" dirty="0" smtClean="0">
                <a:solidFill>
                  <a:srgbClr val="FFFF00"/>
                </a:solidFill>
              </a:rPr>
              <a:t>ที่ให้ความร่วมมือในการเรียนรู้</a:t>
            </a:r>
            <a:br>
              <a:rPr lang="th-TH" sz="6000" b="1" dirty="0" smtClean="0">
                <a:solidFill>
                  <a:srgbClr val="FFFF00"/>
                </a:solidFill>
              </a:rPr>
            </a:br>
            <a:r>
              <a:rPr lang="th-TH" sz="6000" b="1" dirty="0" smtClean="0">
                <a:solidFill>
                  <a:srgbClr val="FFFF00"/>
                </a:solidFill>
              </a:rPr>
              <a:t>เป็นอย่างดี</a:t>
            </a:r>
            <a:endParaRPr lang="en-US" sz="6000" b="1" dirty="0" smtClean="0">
              <a:solidFill>
                <a:srgbClr val="FFFF00"/>
              </a:solidFill>
            </a:endParaRPr>
          </a:p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/>
            </a:r>
            <a:br>
              <a:rPr lang="th-TH" sz="4400" b="1" dirty="0" smtClean="0">
                <a:solidFill>
                  <a:schemeClr val="bg1"/>
                </a:solidFill>
              </a:rPr>
            </a:br>
            <a:endParaRPr lang="th-TH" sz="4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524470"/>
            <a:ext cx="716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การศึกษา</a:t>
            </a:r>
            <a:r>
              <a:rPr lang="en-US" sz="5400" b="1" dirty="0" smtClean="0">
                <a:solidFill>
                  <a:srgbClr val="FFFF00"/>
                </a:solidFill>
              </a:rPr>
              <a:t> : </a:t>
            </a:r>
            <a:r>
              <a:rPr lang="th-TH" sz="5400" b="1" dirty="0" smtClean="0">
                <a:solidFill>
                  <a:srgbClr val="FFFF00"/>
                </a:solidFill>
              </a:rPr>
              <a:t>ศาสตร์และศิลป์</a:t>
            </a:r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98245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ศาสตร์ </a:t>
            </a:r>
            <a:r>
              <a:rPr lang="en-US" sz="4400" b="1" dirty="0" smtClean="0">
                <a:solidFill>
                  <a:srgbClr val="FFFF00"/>
                </a:solidFill>
              </a:rPr>
              <a:t>- </a:t>
            </a:r>
            <a:r>
              <a:rPr lang="th-TH" sz="4400" b="1" dirty="0" smtClean="0">
                <a:solidFill>
                  <a:schemeClr val="bg1"/>
                </a:solidFill>
              </a:rPr>
              <a:t>เหตุผล </a:t>
            </a:r>
            <a:r>
              <a:rPr lang="th-TH" sz="4400" b="1" dirty="0">
                <a:solidFill>
                  <a:schemeClr val="bg1"/>
                </a:solidFill>
              </a:rPr>
              <a:t>ตรรกะ องค์ความรู้ </a:t>
            </a:r>
            <a:r>
              <a:rPr lang="en-US" sz="4400" b="1" dirty="0" smtClean="0">
                <a:solidFill>
                  <a:schemeClr val="bg1"/>
                </a:solidFill>
              </a:rPr>
              <a:t/>
            </a:r>
            <a:br>
              <a:rPr lang="en-US" sz="4400" b="1" dirty="0" smtClean="0">
                <a:solidFill>
                  <a:schemeClr val="bg1"/>
                </a:solidFill>
              </a:rPr>
            </a:br>
            <a:r>
              <a:rPr lang="en-US" sz="4400" b="1" dirty="0" smtClean="0">
                <a:solidFill>
                  <a:schemeClr val="bg1"/>
                </a:solidFill>
              </a:rPr>
              <a:t>             </a:t>
            </a:r>
            <a:r>
              <a:rPr lang="th-TH" sz="4400" b="1" dirty="0" smtClean="0">
                <a:solidFill>
                  <a:schemeClr val="bg1"/>
                </a:solidFill>
              </a:rPr>
              <a:t>ตัวความรู้ในแต่</a:t>
            </a:r>
            <a:r>
              <a:rPr lang="th-TH" sz="4400" b="1" dirty="0">
                <a:solidFill>
                  <a:schemeClr val="bg1"/>
                </a:solidFill>
              </a:rPr>
              <a:t>ละศาสตร์</a:t>
            </a: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191000"/>
            <a:ext cx="716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ศิลป์</a:t>
            </a:r>
            <a:r>
              <a:rPr lang="en-US" sz="4800" b="1" dirty="0" smtClean="0">
                <a:solidFill>
                  <a:srgbClr val="FFFF00"/>
                </a:solidFill>
              </a:rPr>
              <a:t> - </a:t>
            </a:r>
            <a:r>
              <a:rPr lang="th-TH" sz="4800" b="1" dirty="0">
                <a:solidFill>
                  <a:schemeClr val="bg1"/>
                </a:solidFill>
              </a:rPr>
              <a:t>กระบวนการ วิธีการ</a:t>
            </a:r>
            <a:r>
              <a:rPr lang="en-US" sz="4800" b="1" dirty="0" smtClean="0">
                <a:solidFill>
                  <a:schemeClr val="bg1"/>
                </a:solidFill>
              </a:rPr>
              <a:t> </a:t>
            </a:r>
            <a:endParaRPr 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068050"/>
            <a:ext cx="830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     </a:t>
            </a:r>
            <a:r>
              <a:rPr lang="en-US" sz="4400" b="1" dirty="0" smtClean="0">
                <a:solidFill>
                  <a:srgbClr val="FFFF00"/>
                </a:solidFill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</a:rPr>
              <a:t>ครู 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</a:rPr>
              <a:t>มี</a:t>
            </a:r>
            <a:r>
              <a:rPr lang="th-TH" sz="4400" b="1" dirty="0">
                <a:solidFill>
                  <a:schemeClr val="bg1"/>
                </a:solidFill>
              </a:rPr>
              <a:t>ความลุ่มลึกเพียงด้านเดียวย่อม</a:t>
            </a:r>
            <a:r>
              <a:rPr lang="th-TH" sz="4400" b="1" dirty="0" smtClean="0">
                <a:solidFill>
                  <a:schemeClr val="bg1"/>
                </a:solidFill>
              </a:rPr>
              <a:t>อ่อนแอ</a:t>
            </a:r>
            <a:r>
              <a:rPr lang="th-TH" sz="4400" b="1" dirty="0">
                <a:solidFill>
                  <a:schemeClr val="bg1"/>
                </a:solidFill>
              </a:rPr>
              <a:t/>
            </a:r>
            <a:br>
              <a:rPr lang="th-TH" sz="4400" b="1" dirty="0">
                <a:solidFill>
                  <a:schemeClr val="bg1"/>
                </a:solidFill>
              </a:rPr>
            </a:b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2380833"/>
            <a:ext cx="822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chemeClr val="bg1"/>
                </a:solidFill>
              </a:rPr>
              <a:t/>
            </a:r>
            <a:br>
              <a:rPr lang="th-TH" sz="4400" b="1" dirty="0" smtClean="0">
                <a:solidFill>
                  <a:schemeClr val="bg1"/>
                </a:solidFill>
              </a:rPr>
            </a:br>
            <a:r>
              <a:rPr lang="th-TH" sz="4400" b="1" dirty="0" smtClean="0">
                <a:solidFill>
                  <a:schemeClr val="bg1"/>
                </a:solidFill>
              </a:rPr>
              <a:t>      </a:t>
            </a:r>
            <a:r>
              <a:rPr lang="th-TH" sz="4400" b="1" dirty="0" smtClean="0">
                <a:solidFill>
                  <a:srgbClr val="FFFF00"/>
                </a:solidFill>
              </a:rPr>
              <a:t>อาชีพ</a:t>
            </a:r>
            <a:r>
              <a:rPr lang="th-TH" sz="4400" b="1" dirty="0">
                <a:solidFill>
                  <a:srgbClr val="FFFF00"/>
                </a:solidFill>
              </a:rPr>
              <a:t>ครู </a:t>
            </a:r>
            <a:r>
              <a:rPr lang="th-TH" sz="4400" b="1" dirty="0" smtClean="0">
                <a:solidFill>
                  <a:srgbClr val="FFFF00"/>
                </a:solidFill>
              </a:rPr>
              <a:t>  </a:t>
            </a:r>
            <a:r>
              <a:rPr lang="th-TH" sz="4400" b="1" dirty="0" smtClean="0">
                <a:solidFill>
                  <a:schemeClr val="bg1"/>
                </a:solidFill>
              </a:rPr>
              <a:t>ต้องมีเทคนิคในการถ่ายทอดความรู้  เพื่อกระตุ้น</a:t>
            </a:r>
            <a:r>
              <a:rPr lang="th-TH" sz="4400" b="1" dirty="0">
                <a:solidFill>
                  <a:schemeClr val="bg1"/>
                </a:solidFill>
              </a:rPr>
              <a:t>ความรู้ความสามารถของผู้เรียน </a:t>
            </a:r>
            <a:br>
              <a:rPr lang="th-TH" sz="4400" b="1" dirty="0">
                <a:solidFill>
                  <a:schemeClr val="bg1"/>
                </a:solidFill>
              </a:rPr>
            </a:b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endParaRPr 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1066800"/>
            <a:ext cx="861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solidFill>
                  <a:srgbClr val="FFFF00"/>
                </a:solidFill>
              </a:rPr>
              <a:t>“</a:t>
            </a:r>
            <a:r>
              <a:rPr lang="th-TH" sz="4400" b="1" i="1" dirty="0">
                <a:solidFill>
                  <a:srgbClr val="FFFF00"/>
                </a:solidFill>
              </a:rPr>
              <a:t>การเป็นครูต้องเป็นนักเรียนที่เรียนรู้ตลอดชีวิต</a:t>
            </a:r>
            <a:r>
              <a:rPr lang="en-US" sz="4400" b="1" i="1" dirty="0">
                <a:solidFill>
                  <a:srgbClr val="FFFF00"/>
                </a:solidFill>
              </a:rPr>
              <a:t>”</a:t>
            </a:r>
            <a:r>
              <a:rPr lang="en-US" sz="4400" b="1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2067342"/>
            <a:ext cx="822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การศึกษา  </a:t>
            </a:r>
            <a:br>
              <a:rPr lang="th-TH" sz="4400" b="1" dirty="0" smtClean="0">
                <a:solidFill>
                  <a:schemeClr val="bg1"/>
                </a:solidFill>
              </a:rPr>
            </a:br>
            <a:r>
              <a:rPr lang="th-TH" sz="4400" b="1" dirty="0" smtClean="0">
                <a:solidFill>
                  <a:schemeClr val="bg1"/>
                </a:solidFill>
              </a:rPr>
              <a:t>เป็น</a:t>
            </a:r>
            <a:r>
              <a:rPr lang="th-TH" sz="4400" b="1" dirty="0">
                <a:solidFill>
                  <a:schemeClr val="bg1"/>
                </a:solidFill>
              </a:rPr>
              <a:t>วิถี เป็นครรลอง เป็นเส้นทางไม่รู้หมดสิ้น </a:t>
            </a:r>
            <a:r>
              <a:rPr lang="th-TH" sz="4400" b="1" dirty="0" smtClean="0">
                <a:solidFill>
                  <a:schemeClr val="bg1"/>
                </a:solidFill>
              </a:rPr>
              <a:t/>
            </a:r>
            <a:br>
              <a:rPr lang="th-TH" sz="4400" b="1" dirty="0" smtClean="0">
                <a:solidFill>
                  <a:schemeClr val="bg1"/>
                </a:solidFill>
              </a:rPr>
            </a:br>
            <a:r>
              <a:rPr lang="th-TH" sz="4400" b="1" dirty="0" smtClean="0">
                <a:solidFill>
                  <a:schemeClr val="bg1"/>
                </a:solidFill>
              </a:rPr>
              <a:t>ไม่มีจุด</a:t>
            </a:r>
            <a:r>
              <a:rPr lang="th-TH" sz="4400" b="1" dirty="0">
                <a:solidFill>
                  <a:schemeClr val="bg1"/>
                </a:solidFill>
              </a:rPr>
              <a:t>จบ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4488359"/>
            <a:ext cx="861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solidFill>
                  <a:srgbClr val="FFFF00"/>
                </a:solidFill>
              </a:rPr>
              <a:t>“</a:t>
            </a:r>
            <a:r>
              <a:rPr lang="th-TH" sz="4400" b="1" i="1" dirty="0">
                <a:solidFill>
                  <a:srgbClr val="FFFF00"/>
                </a:solidFill>
              </a:rPr>
              <a:t>การศึกษา ไม่ใช่ความรู้ </a:t>
            </a:r>
            <a:r>
              <a:rPr lang="th-TH" sz="4400" b="1" i="1" dirty="0" smtClean="0">
                <a:solidFill>
                  <a:srgbClr val="FFFF00"/>
                </a:solidFill>
              </a:rPr>
              <a:t/>
            </a:r>
            <a:br>
              <a:rPr lang="th-TH" sz="4400" b="1" i="1" dirty="0" smtClean="0">
                <a:solidFill>
                  <a:srgbClr val="FFFF00"/>
                </a:solidFill>
              </a:rPr>
            </a:br>
            <a:r>
              <a:rPr lang="th-TH" sz="4400" b="1" i="1" dirty="0" smtClean="0">
                <a:solidFill>
                  <a:srgbClr val="FFFF00"/>
                </a:solidFill>
              </a:rPr>
              <a:t>แต่การศึกษา คือ </a:t>
            </a:r>
            <a:r>
              <a:rPr lang="th-TH" sz="4400" b="1" i="1" dirty="0">
                <a:solidFill>
                  <a:srgbClr val="FFFF00"/>
                </a:solidFill>
              </a:rPr>
              <a:t>กระบวนการของความรู้</a:t>
            </a:r>
            <a:r>
              <a:rPr lang="en-US" sz="4400" b="1" i="1" dirty="0">
                <a:solidFill>
                  <a:srgbClr val="FFFF00"/>
                </a:solidFill>
              </a:rPr>
              <a:t>”</a:t>
            </a:r>
            <a:endParaRPr 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733961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ความรู้</a:t>
            </a:r>
            <a:r>
              <a:rPr lang="th-TH" sz="4000" b="1" dirty="0" smtClean="0">
                <a:solidFill>
                  <a:srgbClr val="FFFF00"/>
                </a:solidFill>
              </a:rPr>
              <a:t>  เปลี่ยนแปลงตลอดเวลา ความรู้จึงมีความ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ล้าหลัง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2334161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ครู </a:t>
            </a:r>
            <a:r>
              <a:rPr lang="th-TH" sz="4000" b="1" dirty="0" smtClean="0">
                <a:solidFill>
                  <a:srgbClr val="FFFF00"/>
                </a:solidFill>
              </a:rPr>
              <a:t> ย่อม</a:t>
            </a:r>
            <a:r>
              <a:rPr lang="th-TH" sz="4000" b="1" dirty="0">
                <a:solidFill>
                  <a:srgbClr val="FFFF00"/>
                </a:solidFill>
              </a:rPr>
              <a:t>มีความรู้จำกัด ล้าสมัยได้ ผิดได้ </a:t>
            </a:r>
            <a:r>
              <a:rPr lang="th-TH" sz="4000" b="1" dirty="0" smtClean="0">
                <a:solidFill>
                  <a:srgbClr val="FFFF00"/>
                </a:solidFill>
              </a:rPr>
              <a:t>เพราะ ครูไม่ใช่</a:t>
            </a:r>
            <a:r>
              <a:rPr lang="th-TH" sz="4000" b="1" dirty="0">
                <a:solidFill>
                  <a:srgbClr val="FFFF00"/>
                </a:solidFill>
              </a:rPr>
              <a:t>ผู้วิเศษ 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4010561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ความ</a:t>
            </a:r>
            <a:r>
              <a:rPr lang="th-TH" sz="4000" b="1" dirty="0">
                <a:solidFill>
                  <a:schemeClr val="bg1"/>
                </a:solidFill>
              </a:rPr>
              <a:t>เป็น</a:t>
            </a:r>
            <a:r>
              <a:rPr lang="th-TH" sz="4000" b="1" dirty="0" smtClean="0">
                <a:solidFill>
                  <a:schemeClr val="bg1"/>
                </a:solidFill>
              </a:rPr>
              <a:t>ครู 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ต้องสร้างความรู้และ</a:t>
            </a:r>
            <a:r>
              <a:rPr lang="th-TH" sz="4000" b="1" dirty="0">
                <a:solidFill>
                  <a:srgbClr val="FFFF00"/>
                </a:solidFill>
              </a:rPr>
              <a:t>พัฒนากระบวนการเรียนรู้ </a:t>
            </a:r>
            <a:r>
              <a:rPr lang="th-TH" sz="4000" b="1" dirty="0" smtClean="0">
                <a:solidFill>
                  <a:srgbClr val="FFFF00"/>
                </a:solidFill>
              </a:rPr>
              <a:t>ไปพร้อมกัน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938748"/>
            <a:ext cx="838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</a:rPr>
              <a:t>ความล้มเหลวของการเป็นครู </a:t>
            </a:r>
            <a:r>
              <a:rPr lang="th-TH" sz="4800" b="1" dirty="0" smtClean="0">
                <a:solidFill>
                  <a:srgbClr val="FFFF00"/>
                </a:solidFill>
              </a:rPr>
              <a:t> </a:t>
            </a:r>
            <a:r>
              <a:rPr lang="th-TH" sz="4800" b="1" dirty="0" smtClean="0">
                <a:solidFill>
                  <a:schemeClr val="bg1"/>
                </a:solidFill>
              </a:rPr>
              <a:t>คือ </a:t>
            </a:r>
            <a:br>
              <a:rPr lang="th-TH" sz="4800" b="1" dirty="0" smtClean="0">
                <a:solidFill>
                  <a:schemeClr val="bg1"/>
                </a:solidFill>
              </a:rPr>
            </a:br>
            <a:endParaRPr lang="th-TH" sz="4800" b="1" dirty="0" smtClean="0">
              <a:solidFill>
                <a:schemeClr val="bg1"/>
              </a:solidFill>
            </a:endParaRPr>
          </a:p>
          <a:p>
            <a:r>
              <a:rPr lang="th-TH" sz="4800" b="1" dirty="0" smtClean="0">
                <a:solidFill>
                  <a:schemeClr val="bg1"/>
                </a:solidFill>
              </a:rPr>
              <a:t>   ความ</a:t>
            </a:r>
            <a:r>
              <a:rPr lang="th-TH" sz="4800" b="1" dirty="0">
                <a:solidFill>
                  <a:schemeClr val="bg1"/>
                </a:solidFill>
              </a:rPr>
              <a:t>อ่อนแอในกระบวนการเรียนการสอน </a:t>
            </a:r>
            <a:r>
              <a:rPr lang="th-TH" sz="4800" b="1" dirty="0" smtClean="0">
                <a:solidFill>
                  <a:schemeClr val="bg1"/>
                </a:solidFill>
              </a:rPr>
              <a:t>  </a:t>
            </a:r>
            <a:br>
              <a:rPr lang="th-TH" sz="4800" b="1" dirty="0" smtClean="0">
                <a:solidFill>
                  <a:schemeClr val="bg1"/>
                </a:solidFill>
              </a:rPr>
            </a:br>
            <a:r>
              <a:rPr lang="th-TH" sz="4800" b="1" dirty="0" smtClean="0">
                <a:solidFill>
                  <a:schemeClr val="bg1"/>
                </a:solidFill>
              </a:rPr>
              <a:t>   </a:t>
            </a:r>
            <a:r>
              <a:rPr lang="th-TH" sz="4800" b="1" dirty="0" smtClean="0">
                <a:solidFill>
                  <a:srgbClr val="FFFF66"/>
                </a:solidFill>
              </a:rPr>
              <a:t>ความอ่อนแอ</a:t>
            </a:r>
            <a:r>
              <a:rPr lang="th-TH" sz="4800" b="1" dirty="0">
                <a:solidFill>
                  <a:srgbClr val="FFFF66"/>
                </a:solidFill>
              </a:rPr>
              <a:t>ในกระบวนการ</a:t>
            </a:r>
            <a:r>
              <a:rPr lang="th-TH" sz="4800" b="1" dirty="0" smtClean="0">
                <a:solidFill>
                  <a:srgbClr val="FFFF66"/>
                </a:solidFill>
              </a:rPr>
              <a:t>เรียนรู้ของ</a:t>
            </a:r>
            <a:br>
              <a:rPr lang="th-TH" sz="4800" b="1" dirty="0" smtClean="0">
                <a:solidFill>
                  <a:srgbClr val="FFFF66"/>
                </a:solidFill>
              </a:rPr>
            </a:br>
            <a:r>
              <a:rPr lang="th-TH" sz="4800" b="1" dirty="0" smtClean="0">
                <a:solidFill>
                  <a:srgbClr val="FFFF66"/>
                </a:solidFill>
              </a:rPr>
              <a:t>       ตนเอง ที่มีองค์ความรู้ไม่ลุ่มลึก </a:t>
            </a:r>
            <a:br>
              <a:rPr lang="th-TH" sz="4800" b="1" dirty="0" smtClean="0">
                <a:solidFill>
                  <a:srgbClr val="FFFF66"/>
                </a:solidFill>
              </a:rPr>
            </a:br>
            <a:r>
              <a:rPr lang="th-TH" sz="4800" b="1" dirty="0" smtClean="0">
                <a:solidFill>
                  <a:srgbClr val="FFFF66"/>
                </a:solidFill>
              </a:rPr>
              <a:t>       ไม่ก้าวหน้า และไม่ทันสมัย</a:t>
            </a:r>
            <a:endParaRPr lang="en-US" sz="4800" b="1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1551563"/>
            <a:ext cx="82296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</a:rPr>
              <a:t>     </a:t>
            </a:r>
            <a:r>
              <a:rPr lang="th-TH" sz="3600" b="1" dirty="0" smtClean="0">
                <a:solidFill>
                  <a:srgbClr val="FFFF00"/>
                </a:solidFill>
              </a:rPr>
              <a:t>หน้าที่หลัก     </a:t>
            </a:r>
            <a:r>
              <a:rPr lang="th-TH" sz="3600" b="1" dirty="0" smtClean="0">
                <a:solidFill>
                  <a:schemeClr val="bg1"/>
                </a:solidFill>
              </a:rPr>
              <a:t>จัดการเรียนการสอนและส่งเสริมการเรียนรู้ด้วยวิธีการที่หลากหลาย  </a:t>
            </a:r>
            <a:r>
              <a:rPr lang="th-TH" sz="3600" b="1" dirty="0">
                <a:solidFill>
                  <a:schemeClr val="bg1"/>
                </a:solidFill>
              </a:rPr>
              <a:t>โ</a:t>
            </a:r>
            <a:r>
              <a:rPr lang="th-TH" sz="3600" b="1" dirty="0" smtClean="0">
                <a:solidFill>
                  <a:schemeClr val="bg1"/>
                </a:solidFill>
              </a:rPr>
              <a:t>ดยมีการศึกษา วิเคราะห์ วิจัยเพื่อพัฒนากระบวนการจัดการเรียนรู้   ที่ความสำคัญ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กับการพัฒนาความรู้ คุณธรรม จริยธรรม และค่านิยมที่ดี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</a:t>
            </a:r>
            <a:r>
              <a:rPr lang="th-TH" sz="3600" b="1" dirty="0" smtClean="0">
                <a:solidFill>
                  <a:srgbClr val="FFFF00"/>
                </a:solidFill>
              </a:rPr>
              <a:t>การปฏิบัติหน้าที่   </a:t>
            </a:r>
            <a:r>
              <a:rPr lang="th-TH" sz="3600" b="1" dirty="0" smtClean="0">
                <a:solidFill>
                  <a:schemeClr val="bg1"/>
                </a:solidFill>
              </a:rPr>
              <a:t>จัดการเรียนการสอน การส่งเสริมการเรียนรู้    พัฒนาและปฏิบัติงานทางวิชาการ    พัฒนาตนเองและวิชาชีพด้านวิชาการ  และปฏิบัติหน้าที่อื่นตาม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ที่ได้รับมอบหมาย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572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</a:rPr>
              <a:t>ครู</a:t>
            </a:r>
            <a:endParaRPr 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6021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การพัฒนาการจัดการเรียนรู้เพื่อพัฒนาผู้เรียน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592759"/>
            <a:ext cx="822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    </a:t>
            </a:r>
            <a:r>
              <a:rPr lang="th-TH" sz="4000" b="1" dirty="0" smtClean="0">
                <a:solidFill>
                  <a:srgbClr val="FFFF00"/>
                </a:solidFill>
              </a:rPr>
              <a:t>วิเคราะห์ สังเคราะห์ ประเมิน และ วิจัย </a:t>
            </a:r>
            <a:r>
              <a:rPr lang="th-TH" sz="4000" b="1" dirty="0">
                <a:solidFill>
                  <a:srgbClr val="FFFF00"/>
                </a:solidFill>
              </a:rPr>
              <a:t>เกี่ยวกับ</a:t>
            </a:r>
            <a:r>
              <a:rPr lang="th-TH" sz="4000" b="1" dirty="0" smtClean="0">
                <a:solidFill>
                  <a:srgbClr val="FFFF00"/>
                </a:solidFill>
              </a:rPr>
              <a:t>การพัฒนา</a:t>
            </a:r>
            <a:r>
              <a:rPr lang="th-TH" sz="4000" b="1" dirty="0">
                <a:solidFill>
                  <a:srgbClr val="FFFF00"/>
                </a:solidFill>
              </a:rPr>
              <a:t>หลักสูตร เทคนิคการออกแบบการเรียนรู้ การ</a:t>
            </a:r>
            <a:r>
              <a:rPr lang="th-TH" sz="4000" b="1" dirty="0" smtClean="0">
                <a:solidFill>
                  <a:srgbClr val="FFFF00"/>
                </a:solidFill>
              </a:rPr>
              <a:t>จัดทำแผนการ</a:t>
            </a:r>
            <a:r>
              <a:rPr lang="th-TH" sz="4000" b="1" dirty="0">
                <a:solidFill>
                  <a:srgbClr val="FFFF00"/>
                </a:solidFill>
              </a:rPr>
              <a:t>เรียนรู้ </a:t>
            </a:r>
            <a:r>
              <a:rPr lang="th-TH" sz="4000" b="1" dirty="0" smtClean="0">
                <a:solidFill>
                  <a:srgbClr val="FFFF00"/>
                </a:solidFill>
              </a:rPr>
              <a:t> การ</a:t>
            </a:r>
            <a:r>
              <a:rPr lang="th-TH" sz="4000" b="1" dirty="0">
                <a:solidFill>
                  <a:srgbClr val="FFFF00"/>
                </a:solidFill>
              </a:rPr>
              <a:t>วัดและ</a:t>
            </a:r>
            <a:r>
              <a:rPr lang="th-TH" sz="4000" b="1" dirty="0" smtClean="0">
                <a:solidFill>
                  <a:srgbClr val="FFFF00"/>
                </a:solidFill>
              </a:rPr>
              <a:t>ประเมินผล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endParaRPr 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794</Words>
  <Application>Microsoft Office PowerPoint</Application>
  <PresentationFormat>นำเสนอทางหน้าจอ (4:3)</PresentationFormat>
  <Paragraphs>86</Paragraphs>
  <Slides>29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29</vt:i4>
      </vt:variant>
    </vt:vector>
  </HeadingPairs>
  <TitlesOfParts>
    <vt:vector size="30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nuy</dc:creator>
  <cp:lastModifiedBy>nuy</cp:lastModifiedBy>
  <cp:revision>29</cp:revision>
  <dcterms:created xsi:type="dcterms:W3CDTF">2015-12-14T04:23:38Z</dcterms:created>
  <dcterms:modified xsi:type="dcterms:W3CDTF">2015-12-14T17:44:13Z</dcterms:modified>
</cp:coreProperties>
</file>