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7" r:id="rId15"/>
    <p:sldId id="285" r:id="rId16"/>
    <p:sldId id="269" r:id="rId17"/>
    <p:sldId id="288" r:id="rId18"/>
    <p:sldId id="270" r:id="rId19"/>
    <p:sldId id="272" r:id="rId20"/>
    <p:sldId id="271" r:id="rId21"/>
    <p:sldId id="273" r:id="rId22"/>
    <p:sldId id="275" r:id="rId23"/>
    <p:sldId id="274" r:id="rId24"/>
    <p:sldId id="278" r:id="rId25"/>
    <p:sldId id="280" r:id="rId26"/>
    <p:sldId id="276" r:id="rId27"/>
    <p:sldId id="279" r:id="rId28"/>
    <p:sldId id="281" r:id="rId29"/>
    <p:sldId id="282" r:id="rId30"/>
    <p:sldId id="28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FF99"/>
    <a:srgbClr val="CCCCFF"/>
    <a:srgbClr val="003300"/>
    <a:srgbClr val="660066"/>
    <a:srgbClr val="800000"/>
    <a:srgbClr val="FF0000"/>
    <a:srgbClr val="FF5050"/>
    <a:srgbClr val="0000FF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ลักษณะ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ลักษณะสีปานกลาง 4 - เน้น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660B408-B3CF-4A94-85FC-2B1E0A45F4A2}" styleName="ลักษณะสีเข้ม 2 - เน้น 1/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89DF9-E302-48A9-8F49-2CD74F03F8BB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59601-08F7-4280-B912-97A44D39AF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2133600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การพัฒนาระบบคุณภาพ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การนิเทศการศึกษา 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จุดมุ่งหมายในการนิเทศของศึกษานิเทศก์จังหวัด 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320998"/>
            <a:ext cx="883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   </a:t>
            </a:r>
            <a:r>
              <a:rPr lang="th-TH" sz="3200" b="1" dirty="0" smtClean="0">
                <a:solidFill>
                  <a:schemeClr val="bg1"/>
                </a:solidFill>
              </a:rPr>
              <a:t>     </a:t>
            </a:r>
            <a:r>
              <a:rPr lang="en-US" sz="3200" b="1" dirty="0" smtClean="0">
                <a:solidFill>
                  <a:schemeClr val="bg1"/>
                </a:solidFill>
              </a:rPr>
              <a:t>1</a:t>
            </a:r>
            <a:r>
              <a:rPr lang="en-US" sz="3200" b="1" dirty="0">
                <a:solidFill>
                  <a:schemeClr val="bg1"/>
                </a:solidFill>
              </a:rPr>
              <a:t>.</a:t>
            </a:r>
            <a:r>
              <a:rPr lang="th-TH" sz="3200" b="1" dirty="0">
                <a:solidFill>
                  <a:schemeClr val="bg1"/>
                </a:solidFill>
              </a:rPr>
              <a:t> เพื่อ</a:t>
            </a:r>
            <a:r>
              <a:rPr lang="th-TH" sz="3200" b="1" dirty="0" smtClean="0">
                <a:solidFill>
                  <a:schemeClr val="bg1"/>
                </a:solidFill>
              </a:rPr>
              <a:t>ปรับปรุง แก้ไขปัญหา สนับสนุน และ</a:t>
            </a:r>
            <a:r>
              <a:rPr lang="th-TH" sz="3200" b="1" dirty="0">
                <a:solidFill>
                  <a:schemeClr val="bg1"/>
                </a:solidFill>
              </a:rPr>
              <a:t>พัฒนา</a:t>
            </a:r>
            <a:r>
              <a:rPr lang="th-TH" sz="3200" b="1" dirty="0" smtClean="0">
                <a:solidFill>
                  <a:schemeClr val="bg1"/>
                </a:solidFill>
              </a:rPr>
              <a:t>งาน ที่สถานศึกษาดำเนินอยู่ </a:t>
            </a: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> ให้</a:t>
            </a:r>
            <a:r>
              <a:rPr lang="th-TH" sz="3200" b="1" dirty="0">
                <a:solidFill>
                  <a:schemeClr val="bg1"/>
                </a:solidFill>
              </a:rPr>
              <a:t>ได้มาตรฐานตามเกณฑ์ที่กำหนด </a:t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   </a:t>
            </a:r>
            <a:r>
              <a:rPr lang="th-TH" sz="3200" b="1" dirty="0" smtClean="0">
                <a:solidFill>
                  <a:schemeClr val="bg1"/>
                </a:solidFill>
              </a:rPr>
              <a:t>     </a:t>
            </a:r>
            <a:r>
              <a:rPr lang="en-US" sz="3200" b="1" dirty="0" smtClean="0">
                <a:solidFill>
                  <a:schemeClr val="bg1"/>
                </a:solidFill>
              </a:rPr>
              <a:t>2</a:t>
            </a:r>
            <a:r>
              <a:rPr lang="en-US" sz="3200" b="1" dirty="0">
                <a:solidFill>
                  <a:schemeClr val="bg1"/>
                </a:solidFill>
              </a:rPr>
              <a:t>.</a:t>
            </a:r>
            <a:r>
              <a:rPr lang="th-TH" sz="3200" b="1" dirty="0">
                <a:solidFill>
                  <a:schemeClr val="bg1"/>
                </a:solidFill>
              </a:rPr>
              <a:t> เพื่อนำนโยบายการพัฒนาคุณภาพการศึกษานอก</a:t>
            </a:r>
            <a:r>
              <a:rPr lang="th-TH" sz="3200" b="1" dirty="0" smtClean="0">
                <a:solidFill>
                  <a:schemeClr val="bg1"/>
                </a:solidFill>
              </a:rPr>
              <a:t>โรงเรียน ไปสู่</a:t>
            </a:r>
            <a:r>
              <a:rPr lang="th-TH" sz="3200" b="1" dirty="0">
                <a:solidFill>
                  <a:schemeClr val="bg1"/>
                </a:solidFill>
              </a:rPr>
              <a:t>แนวปฏิบัติให้ได้ปริมาณ และคุณภาพตามเกณฑ์ที่กำหนด</a:t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   </a:t>
            </a:r>
            <a:r>
              <a:rPr lang="th-TH" sz="3200" b="1" dirty="0" smtClean="0">
                <a:solidFill>
                  <a:schemeClr val="bg1"/>
                </a:solidFill>
              </a:rPr>
              <a:t>     </a:t>
            </a:r>
            <a:r>
              <a:rPr lang="en-US" sz="3200" b="1" dirty="0" smtClean="0">
                <a:solidFill>
                  <a:schemeClr val="bg1"/>
                </a:solidFill>
              </a:rPr>
              <a:t>3</a:t>
            </a:r>
            <a:r>
              <a:rPr lang="en-US" sz="3200" b="1" dirty="0">
                <a:solidFill>
                  <a:schemeClr val="bg1"/>
                </a:solidFill>
              </a:rPr>
              <a:t>.</a:t>
            </a:r>
            <a:r>
              <a:rPr lang="th-TH" sz="3200" b="1" dirty="0">
                <a:solidFill>
                  <a:schemeClr val="bg1"/>
                </a:solidFill>
              </a:rPr>
              <a:t> เพื่อพัฒนาศักยภาพของครูและบุคลากรทางการ</a:t>
            </a:r>
            <a:r>
              <a:rPr lang="th-TH" sz="3200" b="1" dirty="0" smtClean="0">
                <a:solidFill>
                  <a:schemeClr val="bg1"/>
                </a:solidFill>
              </a:rPr>
              <a:t>ศึกษา ของสถานศึกษา ให้</a:t>
            </a:r>
            <a:r>
              <a:rPr lang="th-TH" sz="3200" b="1" dirty="0">
                <a:solidFill>
                  <a:schemeClr val="bg1"/>
                </a:solidFill>
              </a:rPr>
              <a:t>สามารถจัดกิจกรรมได้อย่างมีคุณภาพ 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24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chemeClr val="bg1"/>
                </a:solidFill>
              </a:rPr>
              <a:t>บทบาทหน้าที่ศึกษานิเทศก์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990600"/>
            <a:ext cx="88392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   </a:t>
            </a:r>
            <a:r>
              <a:rPr lang="en-US" sz="2800" b="1" dirty="0" smtClean="0">
                <a:solidFill>
                  <a:srgbClr val="FFFF00"/>
                </a:solidFill>
              </a:rPr>
              <a:t>1</a:t>
            </a:r>
            <a:r>
              <a:rPr lang="en-US" sz="2800" b="1" dirty="0">
                <a:solidFill>
                  <a:srgbClr val="FFFF00"/>
                </a:solidFill>
              </a:rPr>
              <a:t>.</a:t>
            </a:r>
            <a:r>
              <a:rPr lang="th-TH" sz="2800" b="1" dirty="0">
                <a:solidFill>
                  <a:srgbClr val="FFFF00"/>
                </a:solidFill>
              </a:rPr>
              <a:t>  นิเทศ ติดตามผล ประเมินผล และรายงานผลการจัดการศึกษานอกระบบและการศึกษาตามอัธยาศัยของสถานศึกษา </a:t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</a:t>
            </a:r>
            <a:r>
              <a:rPr lang="en-US" sz="2800" b="1" dirty="0" smtClean="0">
                <a:solidFill>
                  <a:srgbClr val="FFFF00"/>
                </a:solidFill>
              </a:rPr>
              <a:t>2</a:t>
            </a:r>
            <a:r>
              <a:rPr lang="en-US" sz="2800" b="1" dirty="0">
                <a:solidFill>
                  <a:srgbClr val="FFFF00"/>
                </a:solidFill>
              </a:rPr>
              <a:t>. </a:t>
            </a:r>
            <a:r>
              <a:rPr lang="th-TH" sz="2800" b="1" dirty="0">
                <a:solidFill>
                  <a:srgbClr val="FFFF00"/>
                </a:solidFill>
              </a:rPr>
              <a:t>พัฒนาระบบและ</a:t>
            </a:r>
            <a:r>
              <a:rPr lang="th-TH" sz="2800" b="1" dirty="0" smtClean="0">
                <a:solidFill>
                  <a:srgbClr val="FFFF00"/>
                </a:solidFill>
              </a:rPr>
              <a:t>สารสนเทศ   เพื่อ</a:t>
            </a:r>
            <a:r>
              <a:rPr lang="th-TH" sz="2800" b="1" dirty="0">
                <a:solidFill>
                  <a:srgbClr val="FFFF00"/>
                </a:solidFill>
              </a:rPr>
              <a:t>นำเสนอข้อมูลทางวิชาการของ</a:t>
            </a:r>
            <a:r>
              <a:rPr lang="th-TH" sz="2800" b="1" dirty="0" smtClean="0">
                <a:solidFill>
                  <a:srgbClr val="FFFF00"/>
                </a:solidFill>
              </a:rPr>
              <a:t>สถานศึกษานำสู่การพัฒนาการบริหารและการจัดการศึกษา  </a:t>
            </a:r>
            <a:r>
              <a:rPr lang="en-US" sz="2800" b="1" dirty="0">
                <a:solidFill>
                  <a:srgbClr val="FFFF00"/>
                </a:solidFill>
              </a:rPr>
              <a:t/>
            </a:r>
            <a:br>
              <a:rPr lang="en-US" sz="2800" b="1" dirty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</a:t>
            </a:r>
            <a:r>
              <a:rPr lang="en-US" sz="2800" b="1" dirty="0" smtClean="0">
                <a:solidFill>
                  <a:srgbClr val="FFFF00"/>
                </a:solidFill>
              </a:rPr>
              <a:t>3</a:t>
            </a:r>
            <a:r>
              <a:rPr lang="en-US" sz="2800" b="1" dirty="0">
                <a:solidFill>
                  <a:srgbClr val="FFFF00"/>
                </a:solidFill>
              </a:rPr>
              <a:t>. </a:t>
            </a:r>
            <a:r>
              <a:rPr lang="th-TH" sz="2800" b="1" dirty="0">
                <a:solidFill>
                  <a:srgbClr val="FFFF00"/>
                </a:solidFill>
              </a:rPr>
              <a:t>พัฒนาระบบนิเทศการประกันคุณภาพ</a:t>
            </a:r>
            <a:r>
              <a:rPr lang="th-TH" sz="2800" b="1" dirty="0" smtClean="0">
                <a:solidFill>
                  <a:srgbClr val="FFFF00"/>
                </a:solidFill>
              </a:rPr>
              <a:t>การศึกษา   รวมทั้ง </a:t>
            </a:r>
            <a:r>
              <a:rPr lang="th-TH" sz="2800" b="1" dirty="0">
                <a:solidFill>
                  <a:srgbClr val="FFFF00"/>
                </a:solidFill>
              </a:rPr>
              <a:t>ส่งเสริม สนับสนุน ให้สถานศึกษาสามารถพัฒนาระบบการประกันคุณภาพภายในสถานศึกษา ตาม</a:t>
            </a:r>
            <a:r>
              <a:rPr lang="th-TH" sz="2800" b="1" dirty="0" smtClean="0">
                <a:solidFill>
                  <a:srgbClr val="FFFF00"/>
                </a:solidFill>
              </a:rPr>
              <a:t>มาตรฐานการประกันคุณภาพการศึกษา </a:t>
            </a:r>
            <a:r>
              <a:rPr lang="th-TH" sz="2800" b="1" dirty="0">
                <a:solidFill>
                  <a:srgbClr val="FFFF00"/>
                </a:solidFill>
              </a:rPr>
              <a:t/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th-TH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4</a:t>
            </a:r>
            <a:r>
              <a:rPr lang="th-TH" sz="2800" b="1" dirty="0">
                <a:solidFill>
                  <a:srgbClr val="FFFF00"/>
                </a:solidFill>
              </a:rPr>
              <a:t>. ส่งเสริม สนับสนุน และให้คำปรึกษาแนะนำการนิเทศและด้านวิชาการ</a:t>
            </a:r>
            <a:r>
              <a:rPr lang="th-TH" sz="2800" b="1" i="1" dirty="0">
                <a:solidFill>
                  <a:srgbClr val="FFFF00"/>
                </a:solidFill>
              </a:rPr>
              <a:t> </a:t>
            </a:r>
            <a:r>
              <a:rPr lang="th-TH" sz="2800" b="1" dirty="0">
                <a:solidFill>
                  <a:srgbClr val="FFFF00"/>
                </a:solidFill>
              </a:rPr>
              <a:t/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th-TH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5</a:t>
            </a:r>
            <a:r>
              <a:rPr lang="th-TH" sz="2800" b="1" dirty="0">
                <a:solidFill>
                  <a:srgbClr val="FFFF00"/>
                </a:solidFill>
              </a:rPr>
              <a:t>. วิจัยและพัฒนานวัตกรรมการนิเทศการศึกษา เพื่อพัฒนาการจัด</a:t>
            </a:r>
            <a:r>
              <a:rPr lang="th-TH" sz="2800" b="1" dirty="0" smtClean="0">
                <a:solidFill>
                  <a:srgbClr val="FFFF00"/>
                </a:solidFill>
              </a:rPr>
              <a:t>การศึกษา</a:t>
            </a:r>
            <a:r>
              <a:rPr lang="th-TH" sz="2800" b="1" dirty="0">
                <a:solidFill>
                  <a:srgbClr val="FFFF00"/>
                </a:solidFill>
              </a:rPr>
              <a:t/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th-TH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6</a:t>
            </a:r>
            <a:r>
              <a:rPr lang="th-TH" sz="2800" b="1" dirty="0">
                <a:solidFill>
                  <a:srgbClr val="FFFF00"/>
                </a:solidFill>
              </a:rPr>
              <a:t>. พัฒนาศักยภาพศึกษานิเทศก์ ทั้งด้านสาระความรู้และสมรรถนะที่ส่งผล</a:t>
            </a:r>
            <a:r>
              <a:rPr lang="th-TH" sz="2800" b="1" dirty="0" smtClean="0">
                <a:solidFill>
                  <a:srgbClr val="FFFF00"/>
                </a:solidFill>
              </a:rPr>
              <a:t>ต่อ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>
                <a:solidFill>
                  <a:srgbClr val="FFFF00"/>
                </a:solidFill>
              </a:rPr>
              <a:t>พัฒนาการจัด</a:t>
            </a:r>
            <a:r>
              <a:rPr lang="th-TH" sz="2800" b="1" dirty="0" smtClean="0">
                <a:solidFill>
                  <a:srgbClr val="FFFF00"/>
                </a:solidFill>
              </a:rPr>
              <a:t>การศึกษา</a:t>
            </a:r>
            <a:r>
              <a:rPr lang="th-TH" sz="2800" b="1" dirty="0">
                <a:solidFill>
                  <a:srgbClr val="FFFF00"/>
                </a:solidFill>
              </a:rPr>
              <a:t/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th-TH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7</a:t>
            </a:r>
            <a:r>
              <a:rPr lang="th-TH" sz="2800" b="1" dirty="0">
                <a:solidFill>
                  <a:srgbClr val="FFFF00"/>
                </a:solidFill>
              </a:rPr>
              <a:t>. ประสานงานและจัดระบบ</a:t>
            </a:r>
            <a:r>
              <a:rPr lang="th-TH" sz="2800" b="1" dirty="0" smtClean="0">
                <a:solidFill>
                  <a:srgbClr val="FFFF00"/>
                </a:solidFill>
              </a:rPr>
              <a:t>สนับสนุน เพื่อให้</a:t>
            </a:r>
            <a:r>
              <a:rPr lang="th-TH" sz="2800" b="1" dirty="0">
                <a:solidFill>
                  <a:srgbClr val="FFFF00"/>
                </a:solidFill>
              </a:rPr>
              <a:t>เกิดการนิเทศ</a:t>
            </a:r>
            <a:r>
              <a:rPr lang="th-TH" sz="2800" b="1" dirty="0" smtClean="0">
                <a:solidFill>
                  <a:srgbClr val="FFFF00"/>
                </a:solidFill>
              </a:rPr>
              <a:t>การศึกษา</a:t>
            </a:r>
            <a:r>
              <a:rPr lang="th-TH" sz="2800" b="1" dirty="0">
                <a:solidFill>
                  <a:srgbClr val="FFFF00"/>
                </a:solidFill>
              </a:rPr>
              <a:t/>
            </a:r>
            <a:br>
              <a:rPr lang="th-TH" sz="2800" b="1" dirty="0">
                <a:solidFill>
                  <a:srgbClr val="FFFF00"/>
                </a:solidFill>
              </a:rPr>
            </a:br>
            <a:r>
              <a:rPr lang="th-TH" sz="2800" b="1" dirty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8 </a:t>
            </a:r>
            <a:r>
              <a:rPr lang="th-TH" sz="2800" b="1" dirty="0">
                <a:solidFill>
                  <a:srgbClr val="FFFF00"/>
                </a:solidFill>
              </a:rPr>
              <a:t>. ปฏิบัติงานอื่น ๆ ตามที่ได้รับมอบหมาย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24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มาตรฐานการปฏิบัติงานของศึกษานิเทศก์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214021"/>
            <a:ext cx="8991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1  </a:t>
            </a:r>
            <a:r>
              <a:rPr lang="th-TH" sz="2800" b="1" dirty="0" smtClean="0">
                <a:solidFill>
                  <a:srgbClr val="FFFF00"/>
                </a:solidFill>
              </a:rPr>
              <a:t>ปฏิบัติกิจกรรมทางวิชาการเกี่ยวกับการพัฒนาการนิเทศการศึกษา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 </a:t>
            </a:r>
            <a:r>
              <a:rPr lang="th-TH" sz="2800" b="1" dirty="0" smtClean="0">
                <a:solidFill>
                  <a:srgbClr val="FFFF00"/>
                </a:solidFill>
              </a:rPr>
              <a:t>เพื่อให้เกิดการพัฒนาวิชาชีพทางการศึกษา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2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ตัดสินใจปฏิบัติกิจกรรมการนิเทศการศึกษา โดยคำนึงถึงผลที่จะเกิดแก่ผู้รับการนิเทศ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/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3 </a:t>
            </a:r>
            <a:r>
              <a:rPr lang="th-TH" sz="2800" b="1" dirty="0" smtClean="0">
                <a:solidFill>
                  <a:srgbClr val="FFFF00"/>
                </a:solidFill>
              </a:rPr>
              <a:t> มุ่งมั่นพัฒนาผู้รับการนิเทศให้ลงมือปฏิบัติกิจกรรมจนเกิดผลต่อการพัฒนาอย่างเต็มศักยภาพ 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4 </a:t>
            </a:r>
            <a:r>
              <a:rPr lang="th-TH" sz="2800" b="1" dirty="0" smtClean="0">
                <a:solidFill>
                  <a:srgbClr val="FFFF00"/>
                </a:solidFill>
              </a:rPr>
              <a:t>พัฒนาแผนการนิเทศให้สามารถปฏิบัติได้เกิดผลจริง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5 </a:t>
            </a:r>
            <a:r>
              <a:rPr lang="th-TH" sz="2800" b="1" dirty="0" smtClean="0">
                <a:solidFill>
                  <a:srgbClr val="FFFF00"/>
                </a:solidFill>
              </a:rPr>
              <a:t>พัฒนาและใช้นวัตกรรมการนิเทศการศึกษา จนเกิดผลงานที่มีคุณภาพสูงขึ้นเป็นลำดับ 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6 </a:t>
            </a:r>
            <a:r>
              <a:rPr lang="th-TH" sz="2800" b="1" dirty="0" smtClean="0">
                <a:solidFill>
                  <a:srgbClr val="FFFF00"/>
                </a:solidFill>
              </a:rPr>
              <a:t>จัดกิจกรรมการนิเทศการศึกษา โดยเน้นผลถาวรที่เกิดแก่ผู้รับการนิเทศ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24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มาตรฐานการปฏิบัติงานของศึกษานิเทศก์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214021"/>
            <a:ext cx="8991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 7</a:t>
            </a:r>
            <a:r>
              <a:rPr lang="en-US" sz="2800" b="1" dirty="0" smtClean="0">
                <a:solidFill>
                  <a:srgbClr val="FFFF00"/>
                </a:solidFill>
              </a:rPr>
              <a:t> </a:t>
            </a:r>
            <a:r>
              <a:rPr lang="th-TH" sz="2800" b="1" dirty="0" smtClean="0">
                <a:solidFill>
                  <a:srgbClr val="FFFF00"/>
                </a:solidFill>
              </a:rPr>
              <a:t>รายงานผลการนิเทศการศึกษาได้อย่างเป็นระบบ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8 </a:t>
            </a:r>
            <a:r>
              <a:rPr lang="th-TH" sz="2800" b="1" dirty="0" smtClean="0">
                <a:solidFill>
                  <a:srgbClr val="FFFF00"/>
                </a:solidFill>
              </a:rPr>
              <a:t>ปฏิบัติตนเป็นแบบอย่างที่ดี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9 </a:t>
            </a:r>
            <a:r>
              <a:rPr lang="th-TH" sz="2800" b="1" dirty="0" smtClean="0">
                <a:solidFill>
                  <a:srgbClr val="FFFF00"/>
                </a:solidFill>
              </a:rPr>
              <a:t>ร่วมพัฒนางานกับผู้อื่นอย่างสร้างสรรค์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10 </a:t>
            </a: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แสวงหาและใช้ข้อมูลข่าวสารในการพัฒนา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11</a:t>
            </a: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เป็นผู้นำและสร้างผู้นำทางวิชาการ 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มาตรฐานที่ </a:t>
            </a:r>
            <a:r>
              <a:rPr lang="en-US" sz="2800" b="1" dirty="0" smtClean="0">
                <a:solidFill>
                  <a:schemeClr val="bg1"/>
                </a:solidFill>
              </a:rPr>
              <a:t>12 </a:t>
            </a: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สร้างโอกาสในการพัฒนางานได้ทุกสถานการณ์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49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400" b="1" dirty="0" smtClean="0">
                <a:solidFill>
                  <a:srgbClr val="FFFF00"/>
                </a:solidFill>
              </a:rPr>
              <a:t>กระบวนการ</a:t>
            </a:r>
            <a:r>
              <a:rPr lang="th-TH" sz="4400" b="1" dirty="0" smtClean="0">
                <a:solidFill>
                  <a:srgbClr val="FFFF00"/>
                </a:solidFill>
              </a:rPr>
              <a:t>นิเทศการศึกษา </a:t>
            </a:r>
            <a:r>
              <a:rPr lang="th-TH" sz="4400" b="1" dirty="0" err="1" smtClean="0">
                <a:solidFill>
                  <a:srgbClr val="FFFF00"/>
                </a:solidFill>
              </a:rPr>
              <a:t>กศน.</a:t>
            </a: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162800" y="1636693"/>
            <a:ext cx="1828800" cy="95410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คุณภาพการศึกษา</a:t>
            </a:r>
            <a:endParaRPr lang="th-TH" sz="2800" b="1" dirty="0">
              <a:solidFill>
                <a:srgbClr val="000066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4800" y="2615148"/>
            <a:ext cx="2317750" cy="3785652"/>
          </a:xfrm>
          <a:prstGeom prst="rect">
            <a:avLst/>
          </a:prstGeom>
          <a:solidFill>
            <a:srgbClr val="00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th-TH" sz="2000" b="1" dirty="0">
                <a:solidFill>
                  <a:srgbClr val="000066"/>
                </a:solidFill>
                <a:cs typeface="+mn-cs"/>
              </a:rPr>
              <a:t>สำรวจสภาพปัญหา / 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/>
            </a:r>
            <a:br>
              <a:rPr lang="th-TH" sz="2000" b="1" dirty="0" smtClean="0">
                <a:solidFill>
                  <a:srgbClr val="000066"/>
                </a:solidFill>
                <a:cs typeface="+mn-cs"/>
              </a:rPr>
            </a:b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ความ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ต้องการ</a:t>
            </a:r>
            <a:r>
              <a:rPr lang="en-US" sz="2000" b="1" dirty="0">
                <a:solidFill>
                  <a:srgbClr val="000066"/>
                </a:solidFill>
                <a:cs typeface="+mn-cs"/>
              </a:rPr>
              <a:t>                            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ระบุ/ลำดับ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ความสำคัญ</a:t>
            </a:r>
            <a:br>
              <a:rPr lang="th-TH" sz="2000" b="1" dirty="0" smtClean="0">
                <a:solidFill>
                  <a:srgbClr val="000066"/>
                </a:solidFill>
                <a:cs typeface="+mn-cs"/>
              </a:rPr>
            </a:b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ของปัญหา / ความต้องการ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วางแผน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สร้าง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เครื่องมือ </a:t>
            </a:r>
            <a:r>
              <a:rPr lang="en-US" sz="2000" b="1" dirty="0" smtClean="0">
                <a:solidFill>
                  <a:srgbClr val="000066"/>
                </a:solidFill>
                <a:cs typeface="+mn-cs"/>
              </a:rPr>
              <a:t>/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สื่อนิเทศ</a:t>
            </a:r>
            <a:r>
              <a:rPr lang="en-US" sz="2000" b="1" dirty="0">
                <a:solidFill>
                  <a:srgbClr val="000066"/>
                </a:solidFill>
                <a:cs typeface="+mn-cs"/>
              </a:rPr>
              <a:t>                        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บริการกิจกรรมนิเทศ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ประเมินผล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จัดทำรายงาน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743200" y="2895600"/>
            <a:ext cx="2879725" cy="3170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2000" b="1" dirty="0">
                <a:cs typeface="+mn-cs"/>
              </a:rPr>
              <a:t>รูปแบบ/วิธีการนิเทศ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การนิเทศภายใน / ภายนอก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การนิเทศแบบคลินิก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เครือข่ายนิเทศ</a:t>
            </a:r>
            <a:r>
              <a:rPr lang="en-US" sz="2000" b="1" dirty="0">
                <a:cs typeface="+mn-cs"/>
              </a:rPr>
              <a:t> / </a:t>
            </a:r>
            <a:r>
              <a:rPr lang="th-TH" sz="2000" b="1" dirty="0">
                <a:cs typeface="+mn-cs"/>
              </a:rPr>
              <a:t>ประชานิเทศ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การนิเทศทางไกล / </a:t>
            </a:r>
            <a:r>
              <a:rPr lang="th-TH" sz="2000" b="1" dirty="0" err="1">
                <a:cs typeface="+mn-cs"/>
              </a:rPr>
              <a:t>อีเลคท</a:t>
            </a:r>
            <a:r>
              <a:rPr lang="th-TH" sz="2000" b="1" dirty="0">
                <a:cs typeface="+mn-cs"/>
              </a:rPr>
              <a:t>รอ</a:t>
            </a:r>
            <a:r>
              <a:rPr lang="th-TH" sz="2000" b="1" dirty="0" err="1">
                <a:cs typeface="+mn-cs"/>
              </a:rPr>
              <a:t>นิคส์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วิจัยและพัฒนา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th-TH" sz="2000" b="1" dirty="0">
                <a:cs typeface="+mn-cs"/>
              </a:rPr>
              <a:t>ฯลฯ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867400" y="6000750"/>
            <a:ext cx="1789112" cy="400050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50000">
                <a:srgbClr val="FFFF99"/>
              </a:gs>
              <a:gs pos="100000">
                <a:srgbClr val="008000"/>
              </a:gs>
            </a:gsLst>
            <a:lin ang="5400000" scaled="1"/>
          </a:gra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solidFill>
                  <a:srgbClr val="000066"/>
                </a:solidFill>
              </a:rPr>
              <a:t>ข้อมูลย้อนกลับ</a:t>
            </a:r>
          </a:p>
        </p:txBody>
      </p:sp>
      <p:cxnSp>
        <p:nvCxnSpPr>
          <p:cNvPr id="15" name="AutoShape 19"/>
          <p:cNvCxnSpPr>
            <a:cxnSpLocks noChangeShapeType="1"/>
          </p:cNvCxnSpPr>
          <p:nvPr/>
        </p:nvCxnSpPr>
        <p:spPr bwMode="auto">
          <a:xfrm rot="5400000">
            <a:off x="5037534" y="4333478"/>
            <a:ext cx="3334544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7" name="AutoShape 20"/>
          <p:cNvCxnSpPr>
            <a:cxnSpLocks noChangeShapeType="1"/>
          </p:cNvCxnSpPr>
          <p:nvPr/>
        </p:nvCxnSpPr>
        <p:spPr bwMode="auto">
          <a:xfrm rot="10800000">
            <a:off x="2743200" y="6248400"/>
            <a:ext cx="3122612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20" name="AutoShape 15"/>
          <p:cNvCxnSpPr>
            <a:cxnSpLocks noChangeShapeType="1"/>
          </p:cNvCxnSpPr>
          <p:nvPr/>
        </p:nvCxnSpPr>
        <p:spPr bwMode="auto">
          <a:xfrm>
            <a:off x="2286000" y="2208212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04800" y="2057400"/>
            <a:ext cx="2286000" cy="52322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กิจกรรมการนิเทศ</a:t>
            </a:r>
            <a:endParaRPr lang="th-TH" sz="2800" b="1" dirty="0">
              <a:solidFill>
                <a:srgbClr val="000066"/>
              </a:solidFill>
            </a:endParaRPr>
          </a:p>
        </p:txBody>
      </p:sp>
      <p:cxnSp>
        <p:nvCxnSpPr>
          <p:cNvPr id="21" name="AutoShape 15"/>
          <p:cNvCxnSpPr>
            <a:cxnSpLocks noChangeShapeType="1"/>
          </p:cNvCxnSpPr>
          <p:nvPr/>
        </p:nvCxnSpPr>
        <p:spPr bwMode="auto">
          <a:xfrm>
            <a:off x="4419600" y="2209800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22" name="AutoShape 15"/>
          <p:cNvCxnSpPr>
            <a:cxnSpLocks noChangeShapeType="1"/>
          </p:cNvCxnSpPr>
          <p:nvPr/>
        </p:nvCxnSpPr>
        <p:spPr bwMode="auto">
          <a:xfrm>
            <a:off x="6553200" y="2209800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029200" y="1219200"/>
            <a:ext cx="1828800" cy="138499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เปลี่ยนพฤติกรรมในทางบวก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95600" y="1752600"/>
            <a:ext cx="1828800" cy="861774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 dirty="0" smtClean="0">
                <a:solidFill>
                  <a:srgbClr val="000066"/>
                </a:solidFill>
              </a:rPr>
              <a:t>ผู้บริหาร</a:t>
            </a:r>
            <a:endParaRPr lang="en-US" sz="2000" b="1" dirty="0" smtClean="0">
              <a:solidFill>
                <a:srgbClr val="000066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th-TH" sz="2000" b="1" dirty="0" smtClean="0">
                <a:solidFill>
                  <a:srgbClr val="000066"/>
                </a:solidFill>
              </a:rPr>
              <a:t>ครู </a:t>
            </a:r>
            <a:r>
              <a:rPr lang="th-TH" sz="2000" b="1" dirty="0" err="1" smtClean="0">
                <a:solidFill>
                  <a:srgbClr val="000066"/>
                </a:solidFill>
              </a:rPr>
              <a:t>กศน.</a:t>
            </a:r>
            <a:endParaRPr lang="th-TH" sz="2000" b="1" dirty="0" smtClean="0">
              <a:solidFill>
                <a:srgbClr val="000066"/>
              </a:solidFill>
            </a:endParaRPr>
          </a:p>
        </p:txBody>
      </p:sp>
      <p:cxnSp>
        <p:nvCxnSpPr>
          <p:cNvPr id="23" name="AutoShape 15"/>
          <p:cNvCxnSpPr>
            <a:cxnSpLocks noChangeShapeType="1"/>
          </p:cNvCxnSpPr>
          <p:nvPr/>
        </p:nvCxnSpPr>
        <p:spPr bwMode="auto">
          <a:xfrm rot="5400000">
            <a:off x="1105694" y="1789906"/>
            <a:ext cx="5334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1752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ศึกษานิเทศก์</a:t>
            </a:r>
            <a:endParaRPr lang="th-TH" sz="28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152400" y="807720"/>
          <a:ext cx="8763000" cy="33832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190750"/>
                <a:gridCol w="2190750"/>
                <a:gridCol w="2190750"/>
                <a:gridCol w="219075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การดำเนินงานนิเทศการศึกษา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มาตรฐาน</a:t>
                      </a:r>
                      <a:endParaRPr lang="en-US" sz="2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การดำเนินงาน</a:t>
                      </a:r>
                      <a:endParaRPr lang="en-US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smtClean="0"/>
                        <a:t>สภาพการ</a:t>
                      </a:r>
                      <a:r>
                        <a:rPr lang="th-TH" sz="3200" b="1" dirty="0" smtClean="0"/>
                        <a:t>ดำเนินงาน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แนวทาง</a:t>
                      </a:r>
                      <a:br>
                        <a:rPr lang="th-TH" sz="3200" b="1" dirty="0" smtClean="0"/>
                      </a:br>
                      <a:r>
                        <a:rPr lang="th-TH" sz="3200" b="1" dirty="0" smtClean="0"/>
                        <a:t>การพัฒนา</a:t>
                      </a:r>
                      <a:endParaRPr lang="en-U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2133600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การพัฒนาระบบคุณภาพ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การนิเทศการศึกษา 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839212"/>
            <a:ext cx="822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ระบบ     </a:t>
            </a:r>
            <a:r>
              <a:rPr lang="th-TH" sz="4800" b="1" dirty="0" smtClean="0">
                <a:solidFill>
                  <a:schemeClr val="bg1"/>
                </a:solidFill>
              </a:rPr>
              <a:t>กระบวนการต่างๆที่อยู่ในเครือข่ายเดียวกันและมีความสัมพันธ์เชื่อมต่อกัน ของกระบวนการนั้นๆ เพื่อทำงานใดงานหนึ่งให้บรรลุเป้าหมายที่กำหนดไว้  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533400" y="381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นิเทศโดยใช้วงจรของ</a:t>
            </a:r>
            <a:r>
              <a:rPr lang="th-TH" sz="3600" b="1" dirty="0" err="1">
                <a:solidFill>
                  <a:schemeClr val="bg1"/>
                </a:solidFill>
              </a:rPr>
              <a:t>เดม</a:t>
            </a:r>
            <a:r>
              <a:rPr lang="th-TH" sz="3600" b="1" dirty="0" err="1" smtClean="0">
                <a:solidFill>
                  <a:schemeClr val="bg1"/>
                </a:solidFill>
              </a:rPr>
              <a:t>มิง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rgbClr val="FFFF00"/>
                </a:solidFill>
              </a:rPr>
              <a:t>1.</a:t>
            </a:r>
            <a:r>
              <a:rPr lang="th-TH" sz="2400" b="1" dirty="0">
                <a:solidFill>
                  <a:srgbClr val="FFFF00"/>
                </a:solidFill>
              </a:rPr>
              <a:t> การวางแผน (</a:t>
            </a:r>
            <a:r>
              <a:rPr lang="en-US" sz="2400" b="1" dirty="0">
                <a:solidFill>
                  <a:srgbClr val="FFFF00"/>
                </a:solidFill>
              </a:rPr>
              <a:t>P-Planning</a:t>
            </a:r>
            <a:r>
              <a:rPr lang="th-TH" sz="2400" b="1" dirty="0">
                <a:solidFill>
                  <a:srgbClr val="FFFF00"/>
                </a:solidFill>
              </a:rPr>
              <a:t>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1.1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การจัดระบบข้อมูล</a:t>
            </a:r>
            <a:r>
              <a:rPr lang="th-TH" sz="2400" b="1" dirty="0" smtClean="0">
                <a:solidFill>
                  <a:schemeClr val="bg1"/>
                </a:solidFill>
              </a:rPr>
              <a:t>สารสนเทศ     </a:t>
            </a:r>
            <a:r>
              <a:rPr lang="en-US" sz="2400" b="1" dirty="0" smtClean="0">
                <a:solidFill>
                  <a:schemeClr val="bg1"/>
                </a:solidFill>
              </a:rPr>
              <a:t>1.2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การกำหนดจุดพัฒนาการนิเทศ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1.3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การจัดทำแผนการ</a:t>
            </a:r>
            <a:r>
              <a:rPr lang="th-TH" sz="2400" b="1" dirty="0" smtClean="0">
                <a:solidFill>
                  <a:schemeClr val="bg1"/>
                </a:solidFill>
              </a:rPr>
              <a:t>นิเทศ             </a:t>
            </a:r>
            <a:r>
              <a:rPr lang="en-US" sz="2400" b="1" dirty="0" smtClean="0">
                <a:solidFill>
                  <a:schemeClr val="bg1"/>
                </a:solidFill>
              </a:rPr>
              <a:t>1.4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การจัดทำโครงการนิเทศ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2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การปฏิบัติงานตามแผน </a:t>
            </a:r>
            <a:r>
              <a:rPr lang="en-US" sz="2400" b="1" dirty="0">
                <a:solidFill>
                  <a:srgbClr val="FFFF00"/>
                </a:solidFill>
              </a:rPr>
              <a:t>(D-Do)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การปฏิบัติตามขั้นตอนตามแผน/โครงการ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การกำกับ</a:t>
            </a:r>
            <a:r>
              <a:rPr lang="th-TH" sz="2400" b="1" dirty="0" smtClean="0">
                <a:solidFill>
                  <a:schemeClr val="bg1"/>
                </a:solidFill>
              </a:rPr>
              <a:t>ติดตาม                     </a:t>
            </a:r>
            <a:r>
              <a:rPr lang="en-US" sz="2400" b="1" dirty="0" smtClean="0">
                <a:solidFill>
                  <a:schemeClr val="bg1"/>
                </a:solidFill>
              </a:rPr>
              <a:t>2.3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การควบคุมคุณภาพ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การรายงาน</a:t>
            </a:r>
            <a:r>
              <a:rPr lang="th-TH" sz="2400" b="1" dirty="0" smtClean="0">
                <a:solidFill>
                  <a:schemeClr val="bg1"/>
                </a:solidFill>
              </a:rPr>
              <a:t>ความก้าวหน้า          </a:t>
            </a:r>
            <a:r>
              <a:rPr lang="en-US" sz="2400" b="1" dirty="0" smtClean="0">
                <a:solidFill>
                  <a:schemeClr val="bg1"/>
                </a:solidFill>
              </a:rPr>
              <a:t>2.5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การประเมินความสำเร็จเป็นระยะ ๆ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3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การตรวจสอบและประเมินผล </a:t>
            </a:r>
            <a:r>
              <a:rPr lang="en-US" sz="2400" b="1" dirty="0">
                <a:solidFill>
                  <a:srgbClr val="FFFF00"/>
                </a:solidFill>
              </a:rPr>
              <a:t>(C-Check)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</a:rPr>
              <a:t>3.1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กำหนดกรอบการ</a:t>
            </a:r>
            <a:r>
              <a:rPr lang="th-TH" sz="2400" b="1" dirty="0" smtClean="0">
                <a:solidFill>
                  <a:schemeClr val="bg1"/>
                </a:solidFill>
              </a:rPr>
              <a:t>ประเมิน          </a:t>
            </a:r>
            <a:r>
              <a:rPr lang="en-US" sz="2400" b="1" dirty="0" smtClean="0">
                <a:solidFill>
                  <a:schemeClr val="bg1"/>
                </a:solidFill>
              </a:rPr>
              <a:t>3.2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จัดหา/สร้างเครื่องมือประเมิน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</a:rPr>
              <a:t>3.3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เก็บรวบรวม</a:t>
            </a:r>
            <a:r>
              <a:rPr lang="th-TH" sz="2400" b="1" dirty="0" smtClean="0">
                <a:solidFill>
                  <a:schemeClr val="bg1"/>
                </a:solidFill>
              </a:rPr>
              <a:t>ข้อมูล                   </a:t>
            </a:r>
            <a:r>
              <a:rPr lang="en-US" sz="2400" b="1" dirty="0" smtClean="0">
                <a:solidFill>
                  <a:schemeClr val="bg1"/>
                </a:solidFill>
              </a:rPr>
              <a:t>3.4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วิเคราะห์ข้อมูล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3.5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สรุปผลการประเมิน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4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การนำผลการประเมินมาปรับปรุงงาน </a:t>
            </a:r>
            <a:r>
              <a:rPr lang="en-US" sz="2400" b="1" dirty="0">
                <a:solidFill>
                  <a:srgbClr val="FFFF00"/>
                </a:solidFill>
              </a:rPr>
              <a:t>(A-Act)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4.1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จัดทำรายงานผลการ</a:t>
            </a:r>
            <a:r>
              <a:rPr lang="th-TH" sz="2400" b="1" dirty="0" smtClean="0">
                <a:solidFill>
                  <a:schemeClr val="bg1"/>
                </a:solidFill>
              </a:rPr>
              <a:t>นิเทศ         </a:t>
            </a:r>
            <a:r>
              <a:rPr lang="en-US" sz="2400" b="1" dirty="0" smtClean="0">
                <a:solidFill>
                  <a:schemeClr val="bg1"/>
                </a:solidFill>
              </a:rPr>
              <a:t>4.2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นำเสนอผลการนิเทศและเผยแพร่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4.3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พัฒนา</a:t>
            </a:r>
            <a:r>
              <a:rPr lang="th-TH" sz="2400" b="1" dirty="0" smtClean="0">
                <a:solidFill>
                  <a:schemeClr val="bg1"/>
                </a:solidFill>
              </a:rPr>
              <a:t>ต่อเนื่อง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endParaRPr lang="en-US" sz="3600" b="1" dirty="0">
              <a:solidFill>
                <a:schemeClr val="bg1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-762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การนิเทศการศึกษาเชิงระบบ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endParaRPr lang="th-TH" sz="2800" b="1" dirty="0" smtClean="0">
              <a:solidFill>
                <a:srgbClr val="FFFF00"/>
              </a:solidFill>
            </a:endParaRPr>
          </a:p>
          <a:p>
            <a:r>
              <a:rPr lang="th-TH" sz="2400" b="1" dirty="0" smtClean="0">
                <a:solidFill>
                  <a:srgbClr val="FFFF00"/>
                </a:solidFill>
              </a:rPr>
              <a:t>     </a:t>
            </a:r>
            <a:r>
              <a:rPr lang="th-TH" sz="2800" b="1" dirty="0" smtClean="0">
                <a:solidFill>
                  <a:srgbClr val="FFFF00"/>
                </a:solidFill>
              </a:rPr>
              <a:t>ขั้น</a:t>
            </a:r>
            <a:r>
              <a:rPr lang="th-TH" sz="2800" b="1" dirty="0">
                <a:solidFill>
                  <a:srgbClr val="FFFF00"/>
                </a:solidFill>
              </a:rPr>
              <a:t>ที่ </a:t>
            </a:r>
            <a:r>
              <a:rPr lang="en-US" sz="2800" b="1" dirty="0">
                <a:solidFill>
                  <a:srgbClr val="FFFF00"/>
                </a:solidFill>
              </a:rPr>
              <a:t>1 </a:t>
            </a:r>
            <a:r>
              <a:rPr lang="th-TH" sz="2800" b="1" dirty="0">
                <a:solidFill>
                  <a:srgbClr val="FFFF00"/>
                </a:solidFill>
              </a:rPr>
              <a:t>การวิเคราะห์ 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1.1 </a:t>
            </a:r>
            <a:r>
              <a:rPr lang="th-TH" sz="2800" b="1" dirty="0">
                <a:solidFill>
                  <a:schemeClr val="bg1"/>
                </a:solidFill>
              </a:rPr>
              <a:t>การวิเคราะห์ความต้องการ ความจำเป็นในการนิเทศ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1.2 </a:t>
            </a:r>
            <a:r>
              <a:rPr lang="th-TH" sz="2800" b="1" dirty="0">
                <a:solidFill>
                  <a:schemeClr val="bg1"/>
                </a:solidFill>
              </a:rPr>
              <a:t>การวิเคราะห์เนื้อหาและภารกิจการนิเทศ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1.3 </a:t>
            </a:r>
            <a:r>
              <a:rPr lang="th-TH" sz="2800" b="1" dirty="0">
                <a:solidFill>
                  <a:schemeClr val="bg1"/>
                </a:solidFill>
              </a:rPr>
              <a:t>การวิเคราะห์ผู้รับการนิเทศ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th-TH" sz="2800" b="1" dirty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1.4 </a:t>
            </a:r>
            <a:r>
              <a:rPr lang="th-TH" sz="2800" b="1" dirty="0">
                <a:solidFill>
                  <a:schemeClr val="bg1"/>
                </a:solidFill>
              </a:rPr>
              <a:t>การวิเคราะห์สภาพการณ์และนโยบาย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</a:t>
            </a:r>
            <a:r>
              <a:rPr lang="th-TH" sz="2800" b="1" dirty="0" smtClean="0">
                <a:solidFill>
                  <a:srgbClr val="FFFF00"/>
                </a:solidFill>
              </a:rPr>
              <a:t>ขั้น</a:t>
            </a:r>
            <a:r>
              <a:rPr lang="th-TH" sz="2800" b="1" dirty="0">
                <a:solidFill>
                  <a:srgbClr val="FFFF00"/>
                </a:solidFill>
              </a:rPr>
              <a:t>ที่ </a:t>
            </a:r>
            <a:r>
              <a:rPr lang="en-US" sz="2800" b="1" dirty="0">
                <a:solidFill>
                  <a:srgbClr val="FFFF00"/>
                </a:solidFill>
              </a:rPr>
              <a:t>2 </a:t>
            </a:r>
            <a:r>
              <a:rPr lang="th-TH" sz="2800" b="1" dirty="0">
                <a:solidFill>
                  <a:srgbClr val="FFFF00"/>
                </a:solidFill>
              </a:rPr>
              <a:t>การออกแบบและพัฒนา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2.1 </a:t>
            </a:r>
            <a:r>
              <a:rPr lang="th-TH" sz="2800" b="1" dirty="0">
                <a:solidFill>
                  <a:schemeClr val="bg1"/>
                </a:solidFill>
              </a:rPr>
              <a:t>การออกแบบวัตถุประสงค์ของการนิเทศ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  </a:t>
            </a:r>
            <a:r>
              <a:rPr lang="en-US" sz="2800" b="1" dirty="0" smtClean="0">
                <a:solidFill>
                  <a:schemeClr val="bg1"/>
                </a:solidFill>
              </a:rPr>
              <a:t>2.2 </a:t>
            </a:r>
            <a:r>
              <a:rPr lang="th-TH" sz="2800" b="1" dirty="0">
                <a:solidFill>
                  <a:schemeClr val="bg1"/>
                </a:solidFill>
              </a:rPr>
              <a:t>การออกแบบวิธีการและกิจกรรมการนิเทศ</a:t>
            </a: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</a:t>
            </a:r>
            <a:r>
              <a:rPr lang="th-TH" sz="2800" b="1" dirty="0" smtClean="0">
                <a:solidFill>
                  <a:srgbClr val="FFFF00"/>
                </a:solidFill>
              </a:rPr>
              <a:t>ขั้น</a:t>
            </a:r>
            <a:r>
              <a:rPr lang="th-TH" sz="2800" b="1" dirty="0">
                <a:solidFill>
                  <a:srgbClr val="FFFF00"/>
                </a:solidFill>
              </a:rPr>
              <a:t>ที่ </a:t>
            </a:r>
            <a:r>
              <a:rPr lang="en-US" sz="2800" b="1" dirty="0">
                <a:solidFill>
                  <a:srgbClr val="FFFF00"/>
                </a:solidFill>
              </a:rPr>
              <a:t>3 </a:t>
            </a:r>
            <a:r>
              <a:rPr lang="th-TH" sz="2800" b="1" dirty="0">
                <a:solidFill>
                  <a:srgbClr val="FFFF00"/>
                </a:solidFill>
              </a:rPr>
              <a:t>ขั้นการนิเทศ</a:t>
            </a:r>
            <a:r>
              <a:rPr lang="en-US" sz="2800" b="1" dirty="0">
                <a:solidFill>
                  <a:srgbClr val="FFFF00"/>
                </a:solidFill>
              </a:rPr>
              <a:t/>
            </a:r>
            <a:br>
              <a:rPr lang="en-US" sz="2800" b="1" dirty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2800" b="1" dirty="0">
                <a:solidFill>
                  <a:srgbClr val="FFFF00"/>
                </a:solidFill>
              </a:rPr>
              <a:t>ที่ </a:t>
            </a:r>
            <a:r>
              <a:rPr lang="en-US" sz="2800" b="1" dirty="0">
                <a:solidFill>
                  <a:srgbClr val="FFFF00"/>
                </a:solidFill>
              </a:rPr>
              <a:t>4 </a:t>
            </a:r>
            <a:r>
              <a:rPr lang="th-TH" sz="2800" b="1" dirty="0">
                <a:solidFill>
                  <a:srgbClr val="FFFF00"/>
                </a:solidFill>
              </a:rPr>
              <a:t>ขั้นการประเมินผลและรายงาน</a:t>
            </a:r>
            <a:r>
              <a:rPr lang="en-US" sz="2800" b="1" dirty="0">
                <a:solidFill>
                  <a:srgbClr val="FFFF00"/>
                </a:solidFill>
              </a:rPr>
              <a:t/>
            </a:r>
            <a:br>
              <a:rPr lang="en-US" sz="2800" b="1" dirty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2800" b="1" dirty="0">
                <a:solidFill>
                  <a:srgbClr val="FFFF00"/>
                </a:solidFill>
              </a:rPr>
              <a:t>ที่ </a:t>
            </a:r>
            <a:r>
              <a:rPr lang="en-US" sz="2800" b="1" dirty="0">
                <a:solidFill>
                  <a:srgbClr val="FFFF00"/>
                </a:solidFill>
              </a:rPr>
              <a:t>5 </a:t>
            </a:r>
            <a:r>
              <a:rPr lang="th-TH" sz="2800" b="1" dirty="0">
                <a:solidFill>
                  <a:srgbClr val="FFFF00"/>
                </a:solidFill>
              </a:rPr>
              <a:t>ขั้นปรับปรุงและพัฒนา 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  <a:p>
            <a:r>
              <a:rPr lang="th-TH" sz="2800" b="1" dirty="0">
                <a:solidFill>
                  <a:schemeClr val="bg1"/>
                </a:solidFill>
              </a:rPr>
              <a:t/>
            </a:r>
            <a:br>
              <a:rPr lang="th-TH" sz="2800" b="1" dirty="0">
                <a:solidFill>
                  <a:schemeClr val="bg1"/>
                </a:solidFill>
              </a:rPr>
            </a:br>
            <a:r>
              <a:rPr lang="th-TH" sz="2800" b="1" dirty="0">
                <a:solidFill>
                  <a:schemeClr val="bg1"/>
                </a:solidFill>
              </a:rPr>
              <a:t/>
            </a:r>
            <a:br>
              <a:rPr lang="th-TH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th-TH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การพัฒนาคุณภาพการนิเทศการศึกษา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รูปห้าเหลี่ยม 5"/>
          <p:cNvSpPr/>
          <p:nvPr/>
        </p:nvSpPr>
        <p:spPr>
          <a:xfrm>
            <a:off x="0" y="1752600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209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คุณภาพการศึกษา</a:t>
            </a:r>
            <a:endParaRPr lang="en-US" sz="4000" b="1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657600" y="16764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33800" y="167640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คุณภาพการบริหารและการจัดการศึกษา</a:t>
            </a:r>
            <a:endParaRPr lang="en-US" sz="4000" b="1" dirty="0"/>
          </a:p>
        </p:txBody>
      </p:sp>
      <p:sp>
        <p:nvSpPr>
          <p:cNvPr id="14" name="วงรี 13"/>
          <p:cNvSpPr/>
          <p:nvPr/>
        </p:nvSpPr>
        <p:spPr>
          <a:xfrm>
            <a:off x="2971800" y="3276600"/>
            <a:ext cx="22098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รูปห้าเหลี่ยม 9"/>
          <p:cNvSpPr/>
          <p:nvPr/>
        </p:nvSpPr>
        <p:spPr>
          <a:xfrm rot="19209104">
            <a:off x="1245967" y="4179613"/>
            <a:ext cx="2514600" cy="1946394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2000" y="474302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ผู้บริหาร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ครู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4600" y="35814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นิเทศภายใน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6" name="วงรี 15"/>
          <p:cNvSpPr/>
          <p:nvPr/>
        </p:nvSpPr>
        <p:spPr>
          <a:xfrm>
            <a:off x="5181600" y="3276600"/>
            <a:ext cx="2362200" cy="16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876800" y="35814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นิเทศภายนอก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1" name="รูปห้าเหลี่ยม 10"/>
          <p:cNvSpPr/>
          <p:nvPr/>
        </p:nvSpPr>
        <p:spPr>
          <a:xfrm rot="13913995">
            <a:off x="6077574" y="4415949"/>
            <a:ext cx="2333869" cy="2029183"/>
          </a:xfrm>
          <a:prstGeom prst="homePlat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943600" y="5257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ศึกษานิเทศก์</a:t>
            </a:r>
            <a:endParaRPr lang="en-US" sz="4000" b="1" dirty="0">
              <a:solidFill>
                <a:schemeClr val="bg1"/>
              </a:solidFill>
            </a:endParaRPr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 rot="10800000">
            <a:off x="4343400" y="4494211"/>
            <a:ext cx="1600200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rot="16200000" flipV="1">
            <a:off x="5905500" y="2933701"/>
            <a:ext cx="762002" cy="68580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 rot="5400000" flipH="1" flipV="1">
            <a:off x="4000499" y="3009901"/>
            <a:ext cx="762002" cy="5334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1"/>
      <p:bldP spid="14" grpId="0" animBg="1"/>
      <p:bldP spid="10" grpId="0" animBg="1"/>
      <p:bldP spid="13" grpId="0"/>
      <p:bldP spid="15" grpId="0"/>
      <p:bldP spid="16" grpId="0" animBg="1"/>
      <p:bldP spid="17" grpId="0"/>
      <p:bldP spid="11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3124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441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6203156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3276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102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2192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5410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1</a:t>
            </a:r>
            <a:endParaRPr lang="en-US" sz="2800" b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590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5334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118350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895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800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9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876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2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ผลลัพธ์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477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7" name="AutoShape 19"/>
          <p:cNvCxnSpPr>
            <a:cxnSpLocks noChangeShapeType="1"/>
          </p:cNvCxnSpPr>
          <p:nvPr/>
        </p:nvCxnSpPr>
        <p:spPr bwMode="auto">
          <a:xfrm rot="5400000">
            <a:off x="5518150" y="2940050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9" name="TextBox 18"/>
          <p:cNvSpPr txBox="1"/>
          <p:nvPr/>
        </p:nvSpPr>
        <p:spPr>
          <a:xfrm>
            <a:off x="5638800" y="13716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มุ่งผลสัมฤทธิ์</a:t>
            </a:r>
            <a:endParaRPr lang="en-US" sz="2800" b="1" dirty="0"/>
          </a:p>
        </p:txBody>
      </p:sp>
      <p:cxnSp>
        <p:nvCxnSpPr>
          <p:cNvPr id="22" name="AutoShape 20"/>
          <p:cNvCxnSpPr>
            <a:cxnSpLocks noChangeShapeType="1"/>
          </p:cNvCxnSpPr>
          <p:nvPr/>
        </p:nvCxnSpPr>
        <p:spPr bwMode="auto">
          <a:xfrm rot="16200000" flipH="1">
            <a:off x="5718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4" name="AutoShape 20"/>
          <p:cNvCxnSpPr>
            <a:cxnSpLocks noChangeShapeType="1"/>
          </p:cNvCxnSpPr>
          <p:nvPr/>
        </p:nvCxnSpPr>
        <p:spPr bwMode="auto">
          <a:xfrm rot="16200000" flipH="1">
            <a:off x="7623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7"/>
          <p:cNvCxnSpPr>
            <a:cxnSpLocks noChangeShapeType="1"/>
          </p:cNvCxnSpPr>
          <p:nvPr/>
        </p:nvCxnSpPr>
        <p:spPr bwMode="auto">
          <a:xfrm>
            <a:off x="5943600" y="1371600"/>
            <a:ext cx="1905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" y="1376362"/>
            <a:ext cx="1752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ปัจจัยนำเข้า</a:t>
            </a:r>
            <a:endParaRPr lang="th-TH" sz="2800" b="1" dirty="0">
              <a:solidFill>
                <a:srgbClr val="000066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62200" y="1376362"/>
            <a:ext cx="19050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>
                <a:solidFill>
                  <a:srgbClr val="000066"/>
                </a:solidFill>
              </a:rPr>
              <a:t>กระบวนการ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48200" y="1376362"/>
            <a:ext cx="18288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</a:rPr>
              <a:t>ผลผลิต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934200" y="1379537"/>
            <a:ext cx="1828800" cy="5238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</a:rPr>
              <a:t>ผลลัพธ์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28600" y="1905000"/>
            <a:ext cx="1752600" cy="2677656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000066"/>
                </a:solidFill>
              </a:rPr>
              <a:t>- </a:t>
            </a:r>
            <a:r>
              <a:rPr lang="th-TH" sz="2400" b="1" dirty="0" smtClean="0">
                <a:solidFill>
                  <a:srgbClr val="000066"/>
                </a:solidFill>
              </a:rPr>
              <a:t>ผู้นิเทศ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ผู้บริหาร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ครู </a:t>
            </a:r>
            <a:r>
              <a:rPr lang="th-TH" sz="2400" b="1" dirty="0" err="1" smtClean="0">
                <a:solidFill>
                  <a:srgbClr val="000066"/>
                </a:solidFill>
              </a:rPr>
              <a:t>กศน</a:t>
            </a:r>
            <a:r>
              <a:rPr lang="en-US" sz="2400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สื่อนิเทศ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ฯลฯ</a:t>
            </a:r>
            <a:endParaRPr lang="th-TH" sz="2400" b="1" dirty="0">
              <a:solidFill>
                <a:srgbClr val="000066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362200" y="1905000"/>
            <a:ext cx="1905000" cy="1754326"/>
          </a:xfrm>
          <a:prstGeom prst="rect">
            <a:avLst/>
          </a:prstGeom>
          <a:solidFill>
            <a:srgbClr val="FFC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รูปแบบ</a:t>
            </a:r>
            <a:br>
              <a:rPr lang="th-TH" sz="2400" b="1" dirty="0" smtClean="0">
                <a:solidFill>
                  <a:srgbClr val="000066"/>
                </a:solidFill>
              </a:rPr>
            </a:br>
            <a:r>
              <a:rPr lang="th-TH" sz="2400" b="1" dirty="0" smtClean="0">
                <a:solidFill>
                  <a:srgbClr val="000066"/>
                </a:solidFill>
              </a:rPr>
              <a:t>  การนิเทศ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th-TH" sz="2400" b="1" dirty="0" smtClean="0">
                <a:solidFill>
                  <a:srgbClr val="000066"/>
                </a:solidFill>
              </a:rPr>
              <a:t>- เทคนิค</a:t>
            </a:r>
            <a:br>
              <a:rPr lang="th-TH" sz="2400" b="1" dirty="0" smtClean="0">
                <a:solidFill>
                  <a:srgbClr val="000066"/>
                </a:solidFill>
              </a:rPr>
            </a:br>
            <a:r>
              <a:rPr lang="th-TH" sz="2400" b="1" dirty="0" smtClean="0">
                <a:solidFill>
                  <a:srgbClr val="000066"/>
                </a:solidFill>
              </a:rPr>
              <a:t>  การนิเทศ</a:t>
            </a:r>
            <a:r>
              <a:rPr lang="en-US" sz="2400" b="1" dirty="0" smtClean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048000" y="4953000"/>
            <a:ext cx="2133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ข้อมูลย้อนกลับ</a:t>
            </a:r>
            <a:endParaRPr lang="th-TH" sz="2800" b="1" dirty="0">
              <a:solidFill>
                <a:srgbClr val="000066"/>
              </a:solidFill>
            </a:endParaRPr>
          </a:p>
        </p:txBody>
      </p:sp>
      <p:cxnSp>
        <p:nvCxnSpPr>
          <p:cNvPr id="19" name="AutoShape 17"/>
          <p:cNvCxnSpPr>
            <a:cxnSpLocks noChangeShapeType="1"/>
          </p:cNvCxnSpPr>
          <p:nvPr/>
        </p:nvCxnSpPr>
        <p:spPr bwMode="auto">
          <a:xfrm>
            <a:off x="1143000" y="5637212"/>
            <a:ext cx="67818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1" name="AutoShape 19"/>
          <p:cNvCxnSpPr>
            <a:cxnSpLocks noChangeShapeType="1"/>
          </p:cNvCxnSpPr>
          <p:nvPr/>
        </p:nvCxnSpPr>
        <p:spPr bwMode="auto">
          <a:xfrm rot="5400000">
            <a:off x="5219700" y="4991100"/>
            <a:ext cx="1295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4" name="AutoShape 19"/>
          <p:cNvCxnSpPr>
            <a:cxnSpLocks noChangeShapeType="1"/>
          </p:cNvCxnSpPr>
          <p:nvPr/>
        </p:nvCxnSpPr>
        <p:spPr bwMode="auto">
          <a:xfrm rot="5400000">
            <a:off x="7276305" y="4990306"/>
            <a:ext cx="1295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934200" y="1905000"/>
            <a:ext cx="1828800" cy="341632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000066"/>
                </a:solidFill>
              </a:rPr>
              <a:t>-</a:t>
            </a:r>
            <a:r>
              <a:rPr lang="th-TH" sz="2400" b="1" dirty="0" smtClean="0">
                <a:solidFill>
                  <a:srgbClr val="000066"/>
                </a:solidFill>
              </a:rPr>
              <a:t> ผลสัมฤทธิ์ของผู้เรียนสูงขึ้นสูงขึ้น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ผลการปฏิบัติงานของ ผู้เรียนดีขึ้น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0066"/>
                </a:solidFill>
              </a:rPr>
              <a:t>-</a:t>
            </a:r>
            <a:r>
              <a:rPr lang="th-TH" sz="2400" dirty="0" smtClean="0">
                <a:solidFill>
                  <a:srgbClr val="000066"/>
                </a:solidFill>
              </a:rPr>
              <a:t> </a:t>
            </a:r>
            <a:r>
              <a:rPr lang="th-TH" sz="2400" b="1" dirty="0" smtClean="0">
                <a:solidFill>
                  <a:srgbClr val="000066"/>
                </a:solidFill>
              </a:rPr>
              <a:t>พฤติกรรมของผู้เรียนเปลี่ยนแปลง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48200" y="1905000"/>
            <a:ext cx="1828800" cy="249299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พฤติกรรมการจัดการเรียนรู้ของครูเปลี่ยน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ผลการปฏิบัติงานของครูดีขึ้น  </a:t>
            </a:r>
          </a:p>
        </p:txBody>
      </p:sp>
      <p:cxnSp>
        <p:nvCxnSpPr>
          <p:cNvPr id="25" name="AutoShape 20"/>
          <p:cNvCxnSpPr>
            <a:cxnSpLocks noChangeShapeType="1"/>
          </p:cNvCxnSpPr>
          <p:nvPr/>
        </p:nvCxnSpPr>
        <p:spPr bwMode="auto">
          <a:xfrm rot="5400000" flipH="1" flipV="1">
            <a:off x="645319" y="5139531"/>
            <a:ext cx="99695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6" name="AutoShape 17"/>
          <p:cNvCxnSpPr>
            <a:cxnSpLocks noChangeShapeType="1"/>
          </p:cNvCxnSpPr>
          <p:nvPr/>
        </p:nvCxnSpPr>
        <p:spPr bwMode="auto">
          <a:xfrm>
            <a:off x="1143000" y="1143000"/>
            <a:ext cx="33528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8" name="AutoShape 19"/>
          <p:cNvCxnSpPr>
            <a:cxnSpLocks noChangeShapeType="1"/>
          </p:cNvCxnSpPr>
          <p:nvPr/>
        </p:nvCxnSpPr>
        <p:spPr bwMode="auto">
          <a:xfrm rot="5400000">
            <a:off x="4229100" y="876300"/>
            <a:ext cx="533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600200" y="301624"/>
            <a:ext cx="5410200" cy="584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200" b="1" dirty="0" smtClean="0">
                <a:solidFill>
                  <a:srgbClr val="000066"/>
                </a:solidFill>
                <a:cs typeface="+mn-cs"/>
              </a:rPr>
              <a:t>สภาพแวดล้อมภายในและภายนอก</a:t>
            </a:r>
            <a:endParaRPr lang="th-TH" sz="3200" b="1" dirty="0">
              <a:solidFill>
                <a:srgbClr val="000066"/>
              </a:solidFill>
              <a:cs typeface="+mn-cs"/>
            </a:endParaRPr>
          </a:p>
        </p:txBody>
      </p:sp>
      <p:cxnSp>
        <p:nvCxnSpPr>
          <p:cNvPr id="30" name="AutoShape 20"/>
          <p:cNvCxnSpPr>
            <a:cxnSpLocks noChangeShapeType="1"/>
          </p:cNvCxnSpPr>
          <p:nvPr/>
        </p:nvCxnSpPr>
        <p:spPr bwMode="auto">
          <a:xfrm rot="5400000">
            <a:off x="1028700" y="1257300"/>
            <a:ext cx="2286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52400" y="838200"/>
            <a:ext cx="8229600" cy="449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590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5334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118350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895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800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9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876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3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ผลลัพธ์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477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7" name="AutoShape 19"/>
          <p:cNvCxnSpPr>
            <a:cxnSpLocks noChangeShapeType="1"/>
          </p:cNvCxnSpPr>
          <p:nvPr/>
        </p:nvCxnSpPr>
        <p:spPr bwMode="auto">
          <a:xfrm rot="5400000">
            <a:off x="5518150" y="2940050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9" name="TextBox 18"/>
          <p:cNvSpPr txBox="1"/>
          <p:nvPr/>
        </p:nvSpPr>
        <p:spPr>
          <a:xfrm>
            <a:off x="5638800" y="13716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มุ่งผลสัมฤทธิ์</a:t>
            </a:r>
            <a:endParaRPr lang="en-US" sz="2800" b="1" dirty="0"/>
          </a:p>
        </p:txBody>
      </p:sp>
      <p:cxnSp>
        <p:nvCxnSpPr>
          <p:cNvPr id="22" name="AutoShape 20"/>
          <p:cNvCxnSpPr>
            <a:cxnSpLocks noChangeShapeType="1"/>
          </p:cNvCxnSpPr>
          <p:nvPr/>
        </p:nvCxnSpPr>
        <p:spPr bwMode="auto">
          <a:xfrm rot="16200000" flipH="1">
            <a:off x="5718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4" name="AutoShape 20"/>
          <p:cNvCxnSpPr>
            <a:cxnSpLocks noChangeShapeType="1"/>
          </p:cNvCxnSpPr>
          <p:nvPr/>
        </p:nvCxnSpPr>
        <p:spPr bwMode="auto">
          <a:xfrm rot="16200000" flipH="1">
            <a:off x="7623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7"/>
          <p:cNvCxnSpPr>
            <a:cxnSpLocks noChangeShapeType="1"/>
          </p:cNvCxnSpPr>
          <p:nvPr/>
        </p:nvCxnSpPr>
        <p:spPr bwMode="auto">
          <a:xfrm>
            <a:off x="5943600" y="1371600"/>
            <a:ext cx="1905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23" name="TextBox 22"/>
          <p:cNvSpPr txBox="1"/>
          <p:nvPr/>
        </p:nvSpPr>
        <p:spPr>
          <a:xfrm>
            <a:off x="533400" y="13817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เตรียมความพร้อม</a:t>
            </a:r>
            <a:endParaRPr lang="en-US" sz="2800" b="1" dirty="0"/>
          </a:p>
        </p:txBody>
      </p:sp>
      <p:cxnSp>
        <p:nvCxnSpPr>
          <p:cNvPr id="26" name="AutoShape 20"/>
          <p:cNvCxnSpPr>
            <a:cxnSpLocks noChangeShapeType="1"/>
          </p:cNvCxnSpPr>
          <p:nvPr/>
        </p:nvCxnSpPr>
        <p:spPr bwMode="auto">
          <a:xfrm rot="16200000" flipH="1">
            <a:off x="647700" y="1866900"/>
            <a:ext cx="457200" cy="228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20574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rgbClr val="FFFF00"/>
                </a:solidFill>
              </a:rPr>
              <a:t>ระบบคุณภาพการนิเทศด้วยการนิเทศเชิงกลยุทธ์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    1) </a:t>
            </a:r>
            <a:r>
              <a:rPr lang="th-TH" sz="3600" b="1" dirty="0" smtClean="0">
                <a:solidFill>
                  <a:schemeClr val="bg1"/>
                </a:solidFill>
              </a:rPr>
              <a:t>การวิเคราะห์เชิงกลยุทธ์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</a:rPr>
              <a:t>    2) </a:t>
            </a:r>
            <a:r>
              <a:rPr lang="th-TH" sz="3600" b="1" dirty="0" smtClean="0">
                <a:solidFill>
                  <a:schemeClr val="bg1"/>
                </a:solidFill>
              </a:rPr>
              <a:t>การวางแผนกลยุทธ์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</a:rPr>
              <a:t>    3) </a:t>
            </a:r>
            <a:r>
              <a:rPr lang="th-TH" sz="3600" b="1" dirty="0" smtClean="0">
                <a:solidFill>
                  <a:schemeClr val="bg1"/>
                </a:solidFill>
              </a:rPr>
              <a:t>การนำกลยุทธ์ไปปฏิบัติ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</a:rPr>
              <a:t>    4) </a:t>
            </a:r>
            <a:r>
              <a:rPr lang="th-TH" sz="3600" b="1" dirty="0" smtClean="0">
                <a:solidFill>
                  <a:schemeClr val="bg1"/>
                </a:solidFill>
              </a:rPr>
              <a:t>การควบคุมและประเมินผลกลยุทธ์  </a:t>
            </a:r>
            <a:r>
              <a:rPr lang="th-TH" sz="3600" dirty="0" smtClean="0">
                <a:solidFill>
                  <a:schemeClr val="bg1"/>
                </a:solidFill>
              </a:rPr>
              <a:t/>
            </a:r>
            <a:br>
              <a:rPr lang="th-TH" sz="3600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rgbClr val="FFFF00"/>
                </a:solidFill>
              </a:rPr>
              <a:t/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/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endParaRPr lang="th-TH" sz="36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362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1524000" y="3429000"/>
            <a:ext cx="6096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460059" y="3284141"/>
            <a:ext cx="319882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216819" y="312023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590800" y="1905000"/>
            <a:ext cx="236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การวางแผน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572000" y="1524000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การนำ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br>
              <a:rPr lang="th-TH" sz="2800" b="1" dirty="0" smtClean="0"/>
            </a:br>
            <a:r>
              <a:rPr lang="th-TH" sz="2800" b="1" dirty="0" smtClean="0"/>
              <a:t>ไปปฏิบัติ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04800" y="1905000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การวิเคราะห์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th-TH" sz="2800" b="1" dirty="0" smtClean="0"/>
              <a:t>เชิงกลยุทธ์</a:t>
            </a:r>
            <a:endParaRPr lang="en-US" sz="2800" dirty="0" smtClean="0"/>
          </a:p>
          <a:p>
            <a:pPr algn="ctr"/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34391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572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6248400" y="1371600"/>
            <a:ext cx="2362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การควบคุม</a:t>
            </a:r>
            <a:br>
              <a:rPr lang="th-TH" sz="2800" b="1" dirty="0" smtClean="0"/>
            </a:br>
            <a:r>
              <a:rPr lang="th-TH" sz="2800" b="1" dirty="0" smtClean="0"/>
              <a:t>และ</a:t>
            </a:r>
            <a:br>
              <a:rPr lang="th-TH" sz="2800" b="1" dirty="0" smtClean="0"/>
            </a:br>
            <a:r>
              <a:rPr lang="th-TH" sz="2800" b="1" dirty="0" err="1" smtClean="0"/>
              <a:t>ปนะ</a:t>
            </a:r>
            <a:r>
              <a:rPr lang="th-TH" sz="2800" b="1" dirty="0" smtClean="0"/>
              <a:t>เมินผล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2484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4" name="AutoShape 20"/>
          <p:cNvCxnSpPr>
            <a:cxnSpLocks noChangeShapeType="1"/>
          </p:cNvCxnSpPr>
          <p:nvPr/>
        </p:nvCxnSpPr>
        <p:spPr bwMode="auto">
          <a:xfrm rot="5400000" flipH="1" flipV="1">
            <a:off x="3502819" y="312658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5" name="AutoShape 20"/>
          <p:cNvCxnSpPr>
            <a:cxnSpLocks noChangeShapeType="1"/>
          </p:cNvCxnSpPr>
          <p:nvPr/>
        </p:nvCxnSpPr>
        <p:spPr bwMode="auto">
          <a:xfrm rot="5400000" flipH="1" flipV="1">
            <a:off x="5636419" y="312658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143000"/>
            <a:ext cx="61722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</a:rPr>
              <a:t>กิจกรรม</a:t>
            </a:r>
            <a:br>
              <a:rPr lang="th-TH" sz="8000" b="1" dirty="0" smtClean="0">
                <a:solidFill>
                  <a:schemeClr val="bg1"/>
                </a:solidFill>
              </a:rPr>
            </a:br>
            <a:r>
              <a:rPr lang="th-TH" sz="8000" b="1" dirty="0" smtClean="0">
                <a:solidFill>
                  <a:schemeClr val="bg1"/>
                </a:solidFill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</a:rPr>
              <a:t>การพัฒนาระบบคุณภาพการนิเทศการศึกษา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1000"/>
            <a:ext cx="8382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500" b="1" dirty="0" smtClean="0">
                <a:solidFill>
                  <a:srgbClr val="FFFF00"/>
                </a:solidFill>
              </a:rPr>
              <a:t>   </a:t>
            </a:r>
            <a:r>
              <a:rPr lang="en-US" sz="2500" b="1" dirty="0" smtClean="0">
                <a:solidFill>
                  <a:srgbClr val="FFFF00"/>
                </a:solidFill>
              </a:rPr>
              <a:t>  </a:t>
            </a:r>
            <a:r>
              <a:rPr lang="th-TH" sz="2500" b="1" dirty="0" smtClean="0">
                <a:solidFill>
                  <a:srgbClr val="FFFF00"/>
                </a:solidFill>
              </a:rPr>
              <a:t>  จากคำสั่งการปฏิบัติหน้าที่ของสำนักงาน </a:t>
            </a:r>
            <a:r>
              <a:rPr lang="th-TH" sz="2500" b="1" dirty="0" err="1" smtClean="0">
                <a:solidFill>
                  <a:srgbClr val="FFFF00"/>
                </a:solidFill>
              </a:rPr>
              <a:t>กศน.</a:t>
            </a:r>
            <a:r>
              <a:rPr lang="th-TH" sz="2500" b="1" dirty="0" smtClean="0">
                <a:solidFill>
                  <a:srgbClr val="FFFF00"/>
                </a:solidFill>
              </a:rPr>
              <a:t> จังหวัด  ได้มอบหมายให้  ท่าน ในฐานะศึกษานิเทศก์ ของสำนักงาน </a:t>
            </a:r>
            <a:r>
              <a:rPr lang="th-TH" sz="2500" b="1" dirty="0" err="1" smtClean="0">
                <a:solidFill>
                  <a:srgbClr val="FFFF00"/>
                </a:solidFill>
              </a:rPr>
              <a:t>กศน.</a:t>
            </a:r>
            <a:r>
              <a:rPr lang="th-TH" sz="2500" b="1" dirty="0" smtClean="0">
                <a:solidFill>
                  <a:srgbClr val="FFFF00"/>
                </a:solidFill>
              </a:rPr>
              <a:t> จังหวัด  รับผิดชอบปฏิบัติหน้าที่ดูแลการนิเทศของ </a:t>
            </a:r>
            <a:r>
              <a:rPr lang="th-TH" sz="2500" b="1" dirty="0" err="1" smtClean="0">
                <a:solidFill>
                  <a:srgbClr val="FFFF00"/>
                </a:solidFill>
              </a:rPr>
              <a:t>กศน.</a:t>
            </a:r>
            <a:r>
              <a:rPr lang="th-TH" sz="2500" b="1" dirty="0" smtClean="0">
                <a:solidFill>
                  <a:srgbClr val="FFFF00"/>
                </a:solidFill>
              </a:rPr>
              <a:t> อำเภอเชิงดอย  </a:t>
            </a:r>
            <a:br>
              <a:rPr lang="th-TH" sz="2500" b="1" dirty="0" smtClean="0">
                <a:solidFill>
                  <a:srgbClr val="FFFF00"/>
                </a:solidFill>
              </a:rPr>
            </a:br>
            <a:r>
              <a:rPr lang="th-TH" sz="2500" b="1" dirty="0" smtClean="0">
                <a:solidFill>
                  <a:srgbClr val="FFFF00"/>
                </a:solidFill>
              </a:rPr>
              <a:t>     จากข้อมูลเบื้องต้น  ท่านรู้ข้อมูลว่า    ครูผู้สอนส่วนใหญ่ไม่จบวุฒิทางการศึกษา   มีการลาออกรับใหม่ตลอดเวลา   ครูผู้สอนขาดความรู้ในการวิเคราะห์หลักสูตร    การจัด</a:t>
            </a:r>
            <a:r>
              <a:rPr lang="en-US" sz="2500" b="1" dirty="0" smtClean="0">
                <a:solidFill>
                  <a:srgbClr val="FFFF00"/>
                </a:solidFill>
              </a:rPr>
              <a:t> </a:t>
            </a:r>
            <a:r>
              <a:rPr lang="th-TH" sz="2500" b="1" dirty="0" smtClean="0">
                <a:solidFill>
                  <a:srgbClr val="FFFF00"/>
                </a:solidFill>
              </a:rPr>
              <a:t>ทำแผนจัดการเรียนรู้ การผลิตสื่อการเรียนรู้  การวัดและประเมินผลการเรียนรู้ ครูผู้สอน</a:t>
            </a:r>
            <a:r>
              <a:rPr lang="en-US" sz="2500" b="1" dirty="0" smtClean="0">
                <a:solidFill>
                  <a:srgbClr val="FFFF00"/>
                </a:solidFill>
              </a:rPr>
              <a:t> </a:t>
            </a:r>
            <a:r>
              <a:rPr lang="th-TH" sz="2500" b="1" dirty="0" smtClean="0">
                <a:solidFill>
                  <a:srgbClr val="FFFF00"/>
                </a:solidFill>
              </a:rPr>
              <a:t>ยังต้องจัดการศึกษาต่อเนื่อง การศึกษาตามอัธยาศัย  </a:t>
            </a:r>
            <a:r>
              <a:rPr lang="en-US" sz="2500" b="1" dirty="0" smtClean="0">
                <a:solidFill>
                  <a:srgbClr val="FFFF00"/>
                </a:solidFill>
              </a:rPr>
              <a:t>  </a:t>
            </a:r>
            <a:r>
              <a:rPr lang="th-TH" sz="2500" b="1" dirty="0" smtClean="0">
                <a:solidFill>
                  <a:srgbClr val="FFFF00"/>
                </a:solidFill>
              </a:rPr>
              <a:t>และต้องร่วมกิจกรรมที่สำนักงาน </a:t>
            </a:r>
            <a:r>
              <a:rPr lang="th-TH" sz="2500" b="1" dirty="0" err="1" smtClean="0">
                <a:solidFill>
                  <a:srgbClr val="FFFF00"/>
                </a:solidFill>
              </a:rPr>
              <a:t>กศน.</a:t>
            </a:r>
            <a:r>
              <a:rPr lang="th-TH" sz="2500" b="1" dirty="0" smtClean="0">
                <a:solidFill>
                  <a:srgbClr val="FFFF00"/>
                </a:solidFill>
              </a:rPr>
              <a:t> จังหวัด กำหนด   รวมถึง ต้องไปร่วมกิจกรรมของหน่วยงานภาคีเครือข่าย ที่มีการ</a:t>
            </a:r>
            <a:br>
              <a:rPr lang="th-TH" sz="2500" b="1" dirty="0" smtClean="0">
                <a:solidFill>
                  <a:srgbClr val="FFFF00"/>
                </a:solidFill>
              </a:rPr>
            </a:br>
            <a:r>
              <a:rPr lang="th-TH" sz="2500" b="1" dirty="0" smtClean="0">
                <a:solidFill>
                  <a:srgbClr val="FFFF00"/>
                </a:solidFill>
              </a:rPr>
              <a:t>ร้องขอมา  ทำให้การพบกลุ่มไม่เป็นไปตามปฏิทินการสอนที่กำหนด    </a:t>
            </a:r>
            <a:r>
              <a:rPr lang="en-US" sz="2500" b="1" dirty="0" smtClean="0">
                <a:solidFill>
                  <a:srgbClr val="FFFF00"/>
                </a:solidFill>
              </a:rPr>
              <a:t> </a:t>
            </a:r>
            <a:r>
              <a:rPr lang="th-TH" sz="2500" b="1" dirty="0" smtClean="0">
                <a:solidFill>
                  <a:srgbClr val="FFFF00"/>
                </a:solidFill>
              </a:rPr>
              <a:t>สื่อการเรียนรู้มีการจัดซื้อมาจากหลากหลายบริษัท    ผู้เรียนไม่ค่อนสนใจมาพบกลุ่ม   ผลสัมฤทธิ์เฉลี่ยของสถานศึกษาต่ำกว่าผลสัมฤทธิ์เฉลี่ยของส่วนกลาง </a:t>
            </a:r>
            <a:r>
              <a:rPr lang="en-US" sz="2500" b="1" dirty="0" smtClean="0">
                <a:solidFill>
                  <a:srgbClr val="FFFF00"/>
                </a:solidFill>
              </a:rPr>
              <a:t>      </a:t>
            </a:r>
            <a:r>
              <a:rPr lang="th-TH" sz="2500" b="1" dirty="0" smtClean="0">
                <a:solidFill>
                  <a:srgbClr val="FFFF00"/>
                </a:solidFill>
              </a:rPr>
              <a:t> สถานศึกษาขาดการกำหนดนโยบายที่ชัดเจนในการจัดการศึกษา</a:t>
            </a:r>
            <a:r>
              <a:rPr lang="en-US" sz="2500" b="1" dirty="0" smtClean="0">
                <a:solidFill>
                  <a:srgbClr val="FFFF00"/>
                </a:solidFill>
              </a:rPr>
              <a:t>  </a:t>
            </a:r>
            <a:r>
              <a:rPr lang="th-TH" sz="2500" b="1" dirty="0" smtClean="0">
                <a:solidFill>
                  <a:srgbClr val="FFFF00"/>
                </a:solidFill>
              </a:rPr>
              <a:t>และ ขาดกา</a:t>
            </a:r>
            <a:r>
              <a:rPr lang="en-US" sz="2500" b="1" dirty="0" err="1" smtClean="0">
                <a:solidFill>
                  <a:srgbClr val="FFFF00"/>
                </a:solidFill>
              </a:rPr>
              <a:t>i</a:t>
            </a:r>
            <a:r>
              <a:rPr lang="th-TH" sz="2500" b="1" dirty="0" smtClean="0">
                <a:solidFill>
                  <a:srgbClr val="FFFF00"/>
                </a:solidFill>
              </a:rPr>
              <a:t>กำหนดมาตรฐานการศึกษาของสถานศึกษา</a:t>
            </a:r>
            <a:br>
              <a:rPr lang="th-TH" sz="2500" b="1" dirty="0" smtClean="0">
                <a:solidFill>
                  <a:srgbClr val="FFFF00"/>
                </a:solidFill>
              </a:rPr>
            </a:br>
            <a:r>
              <a:rPr lang="th-TH" sz="2500" b="1" dirty="0" smtClean="0">
                <a:solidFill>
                  <a:srgbClr val="FFFF00"/>
                </a:solidFill>
              </a:rPr>
              <a:t>     </a:t>
            </a:r>
            <a:r>
              <a:rPr lang="th-TH" sz="2500" b="1" dirty="0" smtClean="0">
                <a:solidFill>
                  <a:schemeClr val="bg1"/>
                </a:solidFill>
              </a:rPr>
              <a:t>จากข้อมูลเบื้องต้น  ที่ท่านได้รู้ข้อมูลมาบ้าง  ในฐานะที่ท่านเป็น ศึกษานิเทศก์  ท่านจะดำเนินการนิเทศการศึกษา         เพื่อการพัฒนาคุณภาพการศึกษาของ </a:t>
            </a:r>
            <a:r>
              <a:rPr lang="th-TH" sz="2500" b="1" dirty="0" err="1" smtClean="0">
                <a:solidFill>
                  <a:schemeClr val="bg1"/>
                </a:solidFill>
              </a:rPr>
              <a:t>กศน.</a:t>
            </a:r>
            <a:r>
              <a:rPr lang="th-TH" sz="2500" b="1" dirty="0" smtClean="0">
                <a:solidFill>
                  <a:schemeClr val="bg1"/>
                </a:solidFill>
              </a:rPr>
              <a:t> อำเภอเชิงดอย อย่างไร </a:t>
            </a:r>
            <a:endParaRPr lang="en-US" sz="2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806708"/>
            <a:ext cx="8382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1.  </a:t>
            </a:r>
            <a:r>
              <a:rPr lang="th-TH" sz="2800" b="1" dirty="0" smtClean="0">
                <a:solidFill>
                  <a:schemeClr val="bg1"/>
                </a:solidFill>
              </a:rPr>
              <a:t>ระบบการนิเทศที่ท่านจะกำหนดใช้ </a:t>
            </a:r>
            <a:r>
              <a:rPr lang="th-TH" sz="2800" dirty="0" smtClean="0">
                <a:solidFill>
                  <a:schemeClr val="bg1"/>
                </a:solidFill>
              </a:rPr>
              <a:t>............................................................</a:t>
            </a:r>
            <a:br>
              <a:rPr lang="th-TH" sz="2800" dirty="0" smtClean="0">
                <a:solidFill>
                  <a:schemeClr val="bg1"/>
                </a:solidFill>
              </a:rPr>
            </a:br>
            <a:r>
              <a:rPr lang="th-TH" sz="2800" dirty="0" smtClean="0">
                <a:solidFill>
                  <a:schemeClr val="bg1"/>
                </a:solidFill>
              </a:rPr>
              <a:t>    </a:t>
            </a:r>
            <a:r>
              <a:rPr lang="th-TH" sz="2800" b="1" dirty="0" smtClean="0">
                <a:solidFill>
                  <a:schemeClr val="bg1"/>
                </a:solidFill>
              </a:rPr>
              <a:t> เพราะ</a:t>
            </a:r>
            <a:r>
              <a:rPr lang="th-TH" sz="2800" dirty="0" smtClean="0">
                <a:solidFill>
                  <a:schemeClr val="bg1"/>
                </a:solidFill>
              </a:rPr>
              <a:t> ............................................................................................................</a:t>
            </a:r>
            <a:br>
              <a:rPr lang="th-TH" sz="2800" dirty="0" smtClean="0">
                <a:solidFill>
                  <a:schemeClr val="bg1"/>
                </a:solidFill>
              </a:rPr>
            </a:br>
            <a:r>
              <a:rPr lang="th-TH" sz="2800" dirty="0" smtClean="0">
                <a:solidFill>
                  <a:schemeClr val="bg1"/>
                </a:solidFill>
              </a:rPr>
              <a:t/>
            </a:r>
            <a:br>
              <a:rPr lang="th-TH" sz="2800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2. </a:t>
            </a:r>
            <a:r>
              <a:rPr lang="th-TH" sz="2800" b="1" dirty="0" smtClean="0">
                <a:solidFill>
                  <a:schemeClr val="bg1"/>
                </a:solidFill>
              </a:rPr>
              <a:t>ประเด็นใดที่จะดำเนินการนิเทศเพื่อพัฒนาคุณภาพการศึกษาของ </a:t>
            </a:r>
            <a:r>
              <a:rPr lang="th-TH" sz="2800" b="1" dirty="0" err="1" smtClean="0">
                <a:solidFill>
                  <a:schemeClr val="bg1"/>
                </a:solidFill>
              </a:rPr>
              <a:t>กศน.</a:t>
            </a:r>
            <a:r>
              <a:rPr lang="th-TH" sz="2800" b="1" dirty="0" smtClean="0">
                <a:solidFill>
                  <a:schemeClr val="bg1"/>
                </a:solidFill>
              </a:rPr>
              <a:t> อำเภอเชิงดอย (อย่างน้อย </a:t>
            </a:r>
            <a:r>
              <a:rPr lang="en-US" sz="2800" b="1" dirty="0" smtClean="0">
                <a:solidFill>
                  <a:schemeClr val="bg1"/>
                </a:solidFill>
              </a:rPr>
              <a:t>3</a:t>
            </a:r>
            <a:r>
              <a:rPr lang="th-TH" sz="2800" b="1" dirty="0" smtClean="0">
                <a:solidFill>
                  <a:schemeClr val="bg1"/>
                </a:solidFill>
              </a:rPr>
              <a:t> ประเด็น)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	</a:t>
            </a:r>
            <a:r>
              <a:rPr lang="en-US" sz="2800" b="1" dirty="0" smtClean="0">
                <a:solidFill>
                  <a:schemeClr val="bg1"/>
                </a:solidFill>
              </a:rPr>
              <a:t>1.</a:t>
            </a:r>
            <a:r>
              <a:rPr lang="th-TH" sz="2800" b="1" dirty="0" smtClean="0">
                <a:solidFill>
                  <a:schemeClr val="bg1"/>
                </a:solidFill>
              </a:rPr>
              <a:t> ........................................................................................................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เพราะ.............................................................................................................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	</a:t>
            </a:r>
            <a:r>
              <a:rPr lang="en-US" sz="2800" b="1" dirty="0" smtClean="0">
                <a:solidFill>
                  <a:schemeClr val="bg1"/>
                </a:solidFill>
              </a:rPr>
              <a:t>2.</a:t>
            </a:r>
            <a:r>
              <a:rPr lang="th-TH" sz="2800" b="1" dirty="0" smtClean="0">
                <a:solidFill>
                  <a:schemeClr val="bg1"/>
                </a:solidFill>
              </a:rPr>
              <a:t> .........................................................................................................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เพราะ.............................................................................................................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	</a:t>
            </a:r>
            <a:r>
              <a:rPr lang="en-US" sz="2800" b="1" dirty="0" smtClean="0">
                <a:solidFill>
                  <a:schemeClr val="bg1"/>
                </a:solidFill>
              </a:rPr>
              <a:t>3.</a:t>
            </a:r>
            <a:r>
              <a:rPr lang="th-TH" sz="2800" b="1" dirty="0" smtClean="0">
                <a:solidFill>
                  <a:schemeClr val="bg1"/>
                </a:solidFill>
              </a:rPr>
              <a:t> ........................................................................................................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เพราะ.............................................................................................................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806708"/>
            <a:ext cx="838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3.</a:t>
            </a:r>
            <a:r>
              <a:rPr lang="th-TH" sz="2800" b="1" dirty="0" smtClean="0">
                <a:solidFill>
                  <a:schemeClr val="bg1"/>
                </a:solidFill>
              </a:rPr>
              <a:t> ให้ท่านระบุรายละเอียดการดำเนินการนิเทศ ให้สอดคล้องกับประเด็นการนิเทศ ใน ข้อ </a:t>
            </a:r>
            <a:r>
              <a:rPr lang="en-US" sz="2800" b="1" dirty="0" smtClean="0">
                <a:solidFill>
                  <a:schemeClr val="bg1"/>
                </a:solidFill>
              </a:rPr>
              <a:t>2</a:t>
            </a:r>
            <a:r>
              <a:rPr lang="th-TH" sz="2800" b="1" dirty="0" smtClean="0">
                <a:solidFill>
                  <a:schemeClr val="bg1"/>
                </a:solidFill>
              </a:rPr>
              <a:t>  และให้สอดคล้องกับองค์ประกอบของระบบที่ท่านกำหนดใช้ ใน ข้อ </a:t>
            </a:r>
            <a:r>
              <a:rPr lang="en-US" sz="2800" b="1" dirty="0" smtClean="0">
                <a:solidFill>
                  <a:schemeClr val="bg1"/>
                </a:solidFill>
              </a:rPr>
              <a:t>1 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457200" y="2438400"/>
          <a:ext cx="8382000" cy="241096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ประเด็นการนิเทศ ....................................................................................................................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+mj-lt"/>
                        </a:rPr>
                        <a:t>รายละเอียดตามองค์ประกอบ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+mj-lt"/>
                        </a:rPr>
                        <a:t>ขั้นตอนการดำเนินงาน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เทคนิค  </a:t>
                      </a: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+mj-lt"/>
                        </a:rPr>
                        <a:t>/ เครื่องมือ 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+mj-lt"/>
                        </a:rPr>
                        <a:t>ผลผลิต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การพัฒนาคุณภาพการนิเทศการศึกษา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รูปห้าเหลี่ยม 5"/>
          <p:cNvSpPr/>
          <p:nvPr/>
        </p:nvSpPr>
        <p:spPr>
          <a:xfrm>
            <a:off x="0" y="1752600"/>
            <a:ext cx="3429000" cy="160020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209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คุณภาพการศึกษา</a:t>
            </a:r>
            <a:endParaRPr lang="en-US" sz="4000" b="1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657600" y="1676400"/>
            <a:ext cx="3505200" cy="175260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33800" y="167640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/>
              <a:t>คุณภาพการบริหารและการจัดการศึกษา</a:t>
            </a:r>
            <a:endParaRPr lang="en-US" sz="4000" b="1" dirty="0"/>
          </a:p>
        </p:txBody>
      </p:sp>
      <p:sp>
        <p:nvSpPr>
          <p:cNvPr id="10" name="รูปห้าเหลี่ยม 9"/>
          <p:cNvSpPr/>
          <p:nvPr/>
        </p:nvSpPr>
        <p:spPr>
          <a:xfrm rot="18559475">
            <a:off x="1805871" y="3162372"/>
            <a:ext cx="3048820" cy="248583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641130" y="3697119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การประกันคุณภาพ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ภายใน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11" name="รูปห้าเหลี่ยม 10"/>
          <p:cNvSpPr/>
          <p:nvPr/>
        </p:nvSpPr>
        <p:spPr>
          <a:xfrm rot="13913995">
            <a:off x="5512204" y="3223699"/>
            <a:ext cx="2951925" cy="2362562"/>
          </a:xfrm>
          <a:prstGeom prst="homePlat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562600" y="3623612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</a:rPr>
              <a:t>การประเมินคุณภาพ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ภายนอก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143000"/>
            <a:ext cx="6172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ขอขอบคุณทุกท่าน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ที่ให้ความร่วมมือในการเรียนรู้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เป็นอย่างดี</a:t>
            </a:r>
            <a:endParaRPr lang="en-US" sz="5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การพัฒนาคุณภาพการนิเทศการศึกษา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320998"/>
            <a:ext cx="88392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400" b="1" dirty="0">
                <a:solidFill>
                  <a:schemeClr val="bg1"/>
                </a:solidFill>
              </a:rPr>
              <a:t>ขอบเขต</a:t>
            </a:r>
            <a:r>
              <a:rPr lang="th-TH" sz="3400" b="1" dirty="0" smtClean="0">
                <a:solidFill>
                  <a:schemeClr val="bg1"/>
                </a:solidFill>
              </a:rPr>
              <a:t>หน้าที่ </a:t>
            </a:r>
            <a:r>
              <a:rPr lang="th-TH" sz="3400" b="1" dirty="0">
                <a:solidFill>
                  <a:schemeClr val="bg1"/>
                </a:solidFill>
              </a:rPr>
              <a:t>การ</a:t>
            </a:r>
            <a:r>
              <a:rPr lang="th-TH" sz="3400" b="1" dirty="0" smtClean="0">
                <a:solidFill>
                  <a:schemeClr val="bg1"/>
                </a:solidFill>
              </a:rPr>
              <a:t>ปฏิบัติงาน ศึกษานิเทศก์ สำนักงาน </a:t>
            </a:r>
            <a:r>
              <a:rPr lang="th-TH" sz="3400" b="1" dirty="0" err="1">
                <a:solidFill>
                  <a:schemeClr val="bg1"/>
                </a:solidFill>
              </a:rPr>
              <a:t>กศน.</a:t>
            </a:r>
            <a:r>
              <a:rPr lang="th-TH" sz="3400" b="1" dirty="0">
                <a:solidFill>
                  <a:schemeClr val="bg1"/>
                </a:solidFill>
              </a:rPr>
              <a:t> </a:t>
            </a:r>
            <a:r>
              <a:rPr lang="th-TH" sz="3400" b="1" dirty="0" smtClean="0">
                <a:solidFill>
                  <a:schemeClr val="bg1"/>
                </a:solidFill>
              </a:rPr>
              <a:t>จังหวัด</a:t>
            </a:r>
            <a:r>
              <a:rPr lang="th-TH" sz="4400" b="1" dirty="0">
                <a:solidFill>
                  <a:srgbClr val="FFFF00"/>
                </a:solidFill>
              </a:rPr>
              <a:t/>
            </a:r>
            <a:br>
              <a:rPr lang="th-TH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	</a:t>
            </a:r>
            <a:r>
              <a:rPr lang="th-TH" sz="3200" b="1" dirty="0">
                <a:solidFill>
                  <a:srgbClr val="FFFF00"/>
                </a:solidFill>
              </a:rPr>
              <a:t>- </a:t>
            </a:r>
            <a:r>
              <a:rPr lang="th-TH" sz="3200" b="1" dirty="0" smtClean="0">
                <a:solidFill>
                  <a:srgbClr val="FFFF00"/>
                </a:solidFill>
              </a:rPr>
              <a:t>นิเทศการศึกษา</a:t>
            </a:r>
            <a:r>
              <a:rPr lang="th-TH" sz="3200" b="1" dirty="0">
                <a:solidFill>
                  <a:srgbClr val="FFFF00"/>
                </a:solidFill>
              </a:rPr>
              <a:t/>
            </a:r>
            <a:br>
              <a:rPr lang="th-TH" sz="3200" b="1" dirty="0">
                <a:solidFill>
                  <a:srgbClr val="FFFF00"/>
                </a:solidFill>
              </a:rPr>
            </a:br>
            <a:r>
              <a:rPr lang="th-TH" sz="3200" b="1" dirty="0">
                <a:solidFill>
                  <a:srgbClr val="FFFF00"/>
                </a:solidFill>
              </a:rPr>
              <a:t> 	- </a:t>
            </a:r>
            <a:r>
              <a:rPr lang="th-TH" sz="3200" b="1" dirty="0" smtClean="0">
                <a:solidFill>
                  <a:srgbClr val="FFFF00"/>
                </a:solidFill>
              </a:rPr>
              <a:t>ส่งเสริม</a:t>
            </a:r>
            <a:r>
              <a:rPr lang="th-TH" sz="3200" b="1" dirty="0">
                <a:solidFill>
                  <a:srgbClr val="FFFF00"/>
                </a:solidFill>
              </a:rPr>
              <a:t>ระบบประกันคุณภาพ</a:t>
            </a:r>
            <a:r>
              <a:rPr lang="th-TH" sz="3200" b="1" dirty="0" smtClean="0">
                <a:solidFill>
                  <a:srgbClr val="FFFF00"/>
                </a:solidFill>
              </a:rPr>
              <a:t>การศึกษา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  	</a:t>
            </a:r>
            <a:r>
              <a:rPr lang="th-TH" sz="3200" b="1" dirty="0" smtClean="0">
                <a:solidFill>
                  <a:srgbClr val="FFFF00"/>
                </a:solidFill>
              </a:rPr>
              <a:t>- ส่งเสริมและพัฒนาหลักสูตร สื่อ นวัตกรรม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และ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เทคโนโลยีทางการศึกษา</a:t>
            </a:r>
            <a:r>
              <a:rPr lang="th-TH" sz="3200" b="1" dirty="0">
                <a:solidFill>
                  <a:srgbClr val="FFFF00"/>
                </a:solidFill>
              </a:rPr>
              <a:t/>
            </a:r>
            <a:br>
              <a:rPr lang="th-TH" sz="3200" b="1" dirty="0">
                <a:solidFill>
                  <a:srgbClr val="FFFF00"/>
                </a:solidFill>
              </a:rPr>
            </a:br>
            <a:r>
              <a:rPr lang="th-TH" sz="3200" b="1" dirty="0">
                <a:solidFill>
                  <a:srgbClr val="FFFF00"/>
                </a:solidFill>
              </a:rPr>
              <a:t> 	- </a:t>
            </a:r>
            <a:r>
              <a:rPr lang="th-TH" sz="3200" b="1" dirty="0" smtClean="0">
                <a:solidFill>
                  <a:srgbClr val="FFFF00"/>
                </a:solidFill>
              </a:rPr>
              <a:t>พัฒนา</a:t>
            </a:r>
            <a:r>
              <a:rPr lang="th-TH" sz="3200" b="1" dirty="0">
                <a:solidFill>
                  <a:srgbClr val="FFFF00"/>
                </a:solidFill>
              </a:rPr>
              <a:t>บุคลากรและ</a:t>
            </a:r>
            <a:r>
              <a:rPr lang="th-TH" sz="3200" b="1" dirty="0" smtClean="0">
                <a:solidFill>
                  <a:srgbClr val="FFFF00"/>
                </a:solidFill>
              </a:rPr>
              <a:t>เครือข่าย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	</a:t>
            </a:r>
            <a:r>
              <a:rPr lang="th-TH" sz="3200" b="1" dirty="0" smtClean="0">
                <a:solidFill>
                  <a:srgbClr val="FFFF00"/>
                </a:solidFill>
              </a:rPr>
              <a:t>- วัดผลและประเมินผลการศึกษา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	</a:t>
            </a:r>
            <a:r>
              <a:rPr lang="th-TH" sz="3200" b="1" dirty="0" smtClean="0">
                <a:solidFill>
                  <a:srgbClr val="FFFF00"/>
                </a:solidFill>
              </a:rPr>
              <a:t>- ติดตามและประเมินผลระบบบริหารและการจัดการศึกษา</a:t>
            </a:r>
            <a:r>
              <a:rPr lang="th-TH" sz="3200" b="1" dirty="0">
                <a:solidFill>
                  <a:srgbClr val="FFFF00"/>
                </a:solidFill>
              </a:rPr>
              <a:t/>
            </a:r>
            <a:br>
              <a:rPr lang="th-TH" sz="3200" b="1" dirty="0">
                <a:solidFill>
                  <a:srgbClr val="FFFF00"/>
                </a:solidFill>
              </a:rPr>
            </a:br>
            <a:r>
              <a:rPr lang="th-TH" sz="3200" b="1" dirty="0">
                <a:solidFill>
                  <a:srgbClr val="FFFF00"/>
                </a:solidFill>
              </a:rPr>
              <a:t> 	- </a:t>
            </a:r>
            <a:r>
              <a:rPr lang="th-TH" sz="3200" b="1" dirty="0" smtClean="0">
                <a:solidFill>
                  <a:srgbClr val="FFFF00"/>
                </a:solidFill>
              </a:rPr>
              <a:t>การ</a:t>
            </a:r>
            <a:r>
              <a:rPr lang="th-TH" sz="3200" b="1" dirty="0">
                <a:solidFill>
                  <a:srgbClr val="FFFF00"/>
                </a:solidFill>
              </a:rPr>
              <a:t>จัดการความรู้</a:t>
            </a:r>
            <a:br>
              <a:rPr lang="th-TH" sz="3200" b="1" dirty="0">
                <a:solidFill>
                  <a:srgbClr val="FFFF00"/>
                </a:solidFill>
              </a:rPr>
            </a:br>
            <a:endParaRPr 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มาตรฐานการประกันคุณภาพภายใน 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มาตรฐาน</a:t>
            </a:r>
            <a:r>
              <a:rPr lang="th-TH" sz="3600" b="1" dirty="0">
                <a:solidFill>
                  <a:schemeClr val="bg1"/>
                </a:solidFill>
              </a:rPr>
              <a:t>ด้านคุณภาพ</a:t>
            </a:r>
            <a:r>
              <a:rPr lang="th-TH" sz="3600" b="1" dirty="0" smtClean="0">
                <a:solidFill>
                  <a:schemeClr val="bg1"/>
                </a:solidFill>
              </a:rPr>
              <a:t>ผู้เรียน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มาตรฐานที่ 1 คุณภาพผู้เรียน/</a:t>
            </a:r>
            <a:r>
              <a:rPr lang="th-TH" sz="3600" b="1" dirty="0" smtClean="0">
                <a:solidFill>
                  <a:schemeClr val="bg1"/>
                </a:solidFill>
              </a:rPr>
              <a:t>ผู้รับบริการ</a:t>
            </a:r>
            <a:r>
              <a:rPr lang="en-US" sz="3600" b="1" dirty="0" smtClean="0">
                <a:solidFill>
                  <a:schemeClr val="bg1"/>
                </a:solidFill>
              </a:rPr>
              <a:t>  8 </a:t>
            </a:r>
            <a:r>
              <a:rPr lang="th-TH" sz="3600" b="1" dirty="0" smtClean="0">
                <a:solidFill>
                  <a:schemeClr val="bg1"/>
                </a:solidFill>
              </a:rPr>
              <a:t>ตัวบ่งชี้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การศึกษาขั้น</a:t>
            </a:r>
            <a:r>
              <a:rPr lang="th-TH" sz="3600" b="1" dirty="0" smtClean="0">
                <a:solidFill>
                  <a:srgbClr val="FFFF00"/>
                </a:solidFill>
              </a:rPr>
              <a:t>พื้นฐาน</a:t>
            </a:r>
            <a:r>
              <a:rPr lang="en-US" sz="3600" b="1" dirty="0" smtClean="0">
                <a:solidFill>
                  <a:srgbClr val="FFFF00"/>
                </a:solidFill>
              </a:rPr>
              <a:t>  5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การศึกษา</a:t>
            </a:r>
            <a:r>
              <a:rPr lang="th-TH" sz="3600" b="1" dirty="0" smtClean="0">
                <a:solidFill>
                  <a:srgbClr val="FFFF00"/>
                </a:solidFill>
              </a:rPr>
              <a:t>ต่อเนื่อง  </a:t>
            </a:r>
            <a:r>
              <a:rPr lang="en-US" sz="3600" b="1" dirty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การศึกษาตามอัธยาศัย  </a:t>
            </a:r>
            <a:r>
              <a:rPr lang="en-US" sz="3600" b="1" dirty="0" smtClean="0">
                <a:solidFill>
                  <a:srgbClr val="FFFF00"/>
                </a:solidFill>
              </a:rPr>
              <a:t>1</a:t>
            </a:r>
            <a:r>
              <a:rPr lang="th-TH" sz="3600" b="1" dirty="0" smtClean="0">
                <a:solidFill>
                  <a:srgbClr val="FFFF00"/>
                </a:solidFill>
              </a:rPr>
              <a:t> ตัวบ่งชี้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มาตรฐานการประกันคุณภาพภายใน 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772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มาตรฐานด้านการจัดการศึกษา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มาตรฐานที่ </a:t>
            </a:r>
            <a:r>
              <a:rPr lang="en-US" sz="3600" b="1" dirty="0">
                <a:solidFill>
                  <a:srgbClr val="FFFF00"/>
                </a:solidFill>
              </a:rPr>
              <a:t>2</a:t>
            </a:r>
            <a:r>
              <a:rPr lang="th-TH" sz="3600" b="1" dirty="0" smtClean="0">
                <a:solidFill>
                  <a:srgbClr val="FFFF00"/>
                </a:solidFill>
              </a:rPr>
              <a:t> คุณภาพ</a:t>
            </a:r>
            <a:r>
              <a:rPr lang="th-TH" sz="3600" b="1" dirty="0">
                <a:solidFill>
                  <a:srgbClr val="FFFF00"/>
                </a:solidFill>
              </a:rPr>
              <a:t>การจัด</a:t>
            </a:r>
            <a:r>
              <a:rPr lang="th-TH" sz="3600" b="1" dirty="0" smtClean="0">
                <a:solidFill>
                  <a:srgbClr val="FFFF00"/>
                </a:solidFill>
              </a:rPr>
              <a:t>การศึกษา </a:t>
            </a:r>
            <a:r>
              <a:rPr lang="en-US" sz="3600" b="1" dirty="0" smtClean="0">
                <a:solidFill>
                  <a:srgbClr val="FFFF00"/>
                </a:solidFill>
              </a:rPr>
              <a:t>/</a:t>
            </a:r>
            <a:r>
              <a:rPr lang="th-TH" sz="3600" b="1" dirty="0" smtClean="0">
                <a:solidFill>
                  <a:srgbClr val="FFFF00"/>
                </a:solidFill>
              </a:rPr>
              <a:t> การให้บริการ 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</a:t>
            </a:r>
            <a:r>
              <a:rPr lang="en-US" sz="3600" b="1" dirty="0" smtClean="0">
                <a:solidFill>
                  <a:srgbClr val="FFFF00"/>
                </a:solidFill>
              </a:rPr>
              <a:t>7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มาตรฐานที่ </a:t>
            </a:r>
            <a:r>
              <a:rPr lang="en-US" sz="3600" b="1" dirty="0">
                <a:solidFill>
                  <a:srgbClr val="FFFF00"/>
                </a:solidFill>
              </a:rPr>
              <a:t>3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>
                <a:solidFill>
                  <a:srgbClr val="FFFF00"/>
                </a:solidFill>
              </a:rPr>
              <a:t>การบริหารการศึกษา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>
                <a:solidFill>
                  <a:srgbClr val="FFFF00"/>
                </a:solidFill>
              </a:rPr>
              <a:t>5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 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มาตรฐานที่ </a:t>
            </a:r>
            <a:r>
              <a:rPr lang="en-US" sz="3600" b="1" dirty="0">
                <a:solidFill>
                  <a:srgbClr val="FFFF00"/>
                </a:solidFill>
              </a:rPr>
              <a:t>4</a:t>
            </a:r>
            <a:r>
              <a:rPr lang="th-TH" sz="3600" b="1" dirty="0" smtClean="0">
                <a:solidFill>
                  <a:srgbClr val="FFFF00"/>
                </a:solidFill>
              </a:rPr>
              <a:t> การประกันคุณภาพการศึกษา  </a:t>
            </a:r>
            <a:r>
              <a:rPr lang="en-US" sz="3600" b="1" dirty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มาตรฐานการประกันคุณภาพภายใน 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77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มาตรฐาน</a:t>
            </a:r>
            <a:r>
              <a:rPr lang="th-TH" sz="3600" b="1" dirty="0" err="1" smtClean="0">
                <a:solidFill>
                  <a:schemeClr val="bg1"/>
                </a:solidFill>
              </a:rPr>
              <a:t>ด้านอัต</a:t>
            </a:r>
            <a:r>
              <a:rPr lang="th-TH" sz="3600" b="1" dirty="0">
                <a:solidFill>
                  <a:schemeClr val="bg1"/>
                </a:solidFill>
              </a:rPr>
              <a:t>ลักษณ์ของสถานศึกษา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มาตรฐานที่ </a:t>
            </a:r>
            <a:r>
              <a:rPr lang="en-US" sz="3600" b="1" dirty="0" smtClean="0">
                <a:solidFill>
                  <a:srgbClr val="FFFF00"/>
                </a:solidFill>
              </a:rPr>
              <a:t>5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err="1">
                <a:solidFill>
                  <a:srgbClr val="FFFF00"/>
                </a:solidFill>
              </a:rPr>
              <a:t>อัต</a:t>
            </a:r>
            <a:r>
              <a:rPr lang="th-TH" sz="3600" b="1" dirty="0">
                <a:solidFill>
                  <a:srgbClr val="FFFF00"/>
                </a:solidFill>
              </a:rPr>
              <a:t>ลักษณ์ของ</a:t>
            </a:r>
            <a:r>
              <a:rPr lang="th-TH" sz="3600" b="1" dirty="0" smtClean="0">
                <a:solidFill>
                  <a:srgbClr val="FFFF00"/>
                </a:solidFill>
              </a:rPr>
              <a:t>สถานศึกษา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มาตรฐาน</a:t>
            </a:r>
            <a:r>
              <a:rPr lang="th-TH" sz="3600" b="1" dirty="0">
                <a:solidFill>
                  <a:schemeClr val="bg1"/>
                </a:solidFill>
              </a:rPr>
              <a:t>ด้านมาตรการส่งเสริม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มาตรฐานที่ </a:t>
            </a:r>
            <a:r>
              <a:rPr lang="en-US" sz="3600" b="1" dirty="0" smtClean="0">
                <a:solidFill>
                  <a:srgbClr val="FFFF00"/>
                </a:solidFill>
              </a:rPr>
              <a:t>6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/>
              <a:t> </a:t>
            </a:r>
            <a:r>
              <a:rPr lang="th-TH" sz="3600" b="1" dirty="0">
                <a:solidFill>
                  <a:srgbClr val="FFFF00"/>
                </a:solidFill>
              </a:rPr>
              <a:t>มาตรการส่งเสริม</a:t>
            </a:r>
            <a:r>
              <a:rPr lang="th-TH" sz="3600" b="1" dirty="0" smtClean="0">
                <a:solidFill>
                  <a:srgbClr val="FFFF00"/>
                </a:solidFill>
              </a:rPr>
              <a:t>  </a:t>
            </a:r>
            <a:r>
              <a:rPr lang="en-US" sz="3600" b="1" dirty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มาตรฐานการประกันคุณภาพ</a:t>
            </a:r>
            <a:r>
              <a:rPr lang="th-TH" sz="4400" b="1" dirty="0" smtClean="0">
                <a:solidFill>
                  <a:srgbClr val="FFFF00"/>
                </a:solidFill>
              </a:rPr>
              <a:t>ภายนอก 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772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</a:rPr>
              <a:t>กลุ่มตัวบ่งชี้ </a:t>
            </a:r>
            <a:r>
              <a:rPr lang="th-TH" sz="3600" b="1" dirty="0" smtClean="0">
                <a:solidFill>
                  <a:schemeClr val="bg1"/>
                </a:solidFill>
              </a:rPr>
              <a:t>พื้นฐาน  </a:t>
            </a:r>
            <a:r>
              <a:rPr lang="en-US" sz="3600" b="1" dirty="0" smtClean="0">
                <a:solidFill>
                  <a:schemeClr val="bg1"/>
                </a:solidFill>
              </a:rPr>
              <a:t>8 </a:t>
            </a:r>
            <a:r>
              <a:rPr lang="th-TH" sz="3600" b="1" dirty="0" smtClean="0">
                <a:solidFill>
                  <a:schemeClr val="bg1"/>
                </a:solidFill>
              </a:rPr>
              <a:t>ตัวบ่งชี้  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ตัวบ่งชี้ที่ </a:t>
            </a:r>
            <a:r>
              <a:rPr lang="en-US" sz="3600" b="1" dirty="0" smtClean="0">
                <a:solidFill>
                  <a:srgbClr val="FFFF00"/>
                </a:solidFill>
              </a:rPr>
              <a:t>1 – 5</a:t>
            </a:r>
            <a:r>
              <a:rPr lang="th-TH" sz="3600" b="1" dirty="0" smtClean="0">
                <a:solidFill>
                  <a:srgbClr val="FFFF00"/>
                </a:solidFill>
              </a:rPr>
              <a:t>  มาตรฐาน</a:t>
            </a:r>
            <a:r>
              <a:rPr lang="th-TH" sz="3600" b="1" dirty="0">
                <a:solidFill>
                  <a:srgbClr val="FFFF00"/>
                </a:solidFill>
              </a:rPr>
              <a:t>ผลการจัด</a:t>
            </a:r>
            <a:r>
              <a:rPr lang="th-TH" sz="3600" b="1" dirty="0" smtClean="0">
                <a:solidFill>
                  <a:srgbClr val="FFFF00"/>
                </a:solidFill>
              </a:rPr>
              <a:t>การศึกษา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ตัวบ่งชี้ที่ </a:t>
            </a:r>
            <a:r>
              <a:rPr lang="en-US" sz="3600" b="1" dirty="0" smtClean="0">
                <a:solidFill>
                  <a:srgbClr val="FFFF00"/>
                </a:solidFill>
              </a:rPr>
              <a:t>6</a:t>
            </a:r>
            <a:r>
              <a:rPr lang="th-TH" sz="3600" b="1" dirty="0" smtClean="0">
                <a:solidFill>
                  <a:srgbClr val="FFFF00"/>
                </a:solidFill>
              </a:rPr>
              <a:t>        มาตรฐาน</a:t>
            </a:r>
            <a:r>
              <a:rPr lang="th-TH" sz="3600" b="1" dirty="0">
                <a:solidFill>
                  <a:srgbClr val="FFFF00"/>
                </a:solidFill>
              </a:rPr>
              <a:t>การจัดการเรียนการ</a:t>
            </a:r>
            <a:r>
              <a:rPr lang="th-TH" sz="3600" b="1" dirty="0" smtClean="0">
                <a:solidFill>
                  <a:srgbClr val="FFFF00"/>
                </a:solidFill>
              </a:rPr>
              <a:t>สอน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ตัวบ่งชี้ที่ </a:t>
            </a:r>
            <a:r>
              <a:rPr lang="en-US" sz="3600" b="1" dirty="0">
                <a:solidFill>
                  <a:srgbClr val="FFFF00"/>
                </a:solidFill>
              </a:rPr>
              <a:t>7</a:t>
            </a:r>
            <a:r>
              <a:rPr lang="th-TH" sz="3600" b="1" dirty="0" smtClean="0">
                <a:solidFill>
                  <a:srgbClr val="FFFF00"/>
                </a:solidFill>
              </a:rPr>
              <a:t>        มาตรฐานการ</a:t>
            </a:r>
            <a:r>
              <a:rPr lang="th-TH" sz="3600" b="1" dirty="0">
                <a:solidFill>
                  <a:srgbClr val="FFFF00"/>
                </a:solidFill>
              </a:rPr>
              <a:t>บริหารจัดการศึกษา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ตัวบ่งชี้ที่ </a:t>
            </a:r>
            <a:r>
              <a:rPr lang="en-US" sz="3600" b="1" dirty="0">
                <a:solidFill>
                  <a:srgbClr val="FFFF00"/>
                </a:solidFill>
              </a:rPr>
              <a:t>8</a:t>
            </a:r>
            <a:r>
              <a:rPr lang="th-TH" sz="3600" b="1" dirty="0" smtClean="0">
                <a:solidFill>
                  <a:srgbClr val="FFFF00"/>
                </a:solidFill>
              </a:rPr>
              <a:t>        มาตรฐานการประกันคุณภาพ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มาตรฐานการประกันคุณภาพ</a:t>
            </a:r>
            <a:r>
              <a:rPr lang="th-TH" sz="4400" b="1" dirty="0" smtClean="0">
                <a:solidFill>
                  <a:srgbClr val="FFFF00"/>
                </a:solidFill>
              </a:rPr>
              <a:t>ภายนอก 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77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</a:rPr>
              <a:t>กลุ่มตัวบ่งชี้ </a:t>
            </a:r>
            <a:r>
              <a:rPr lang="th-TH" sz="3600" b="1" dirty="0" err="1" smtClean="0">
                <a:solidFill>
                  <a:schemeClr val="bg1"/>
                </a:solidFill>
              </a:rPr>
              <a:t>อัต</a:t>
            </a:r>
            <a:r>
              <a:rPr lang="th-TH" sz="3600" b="1" dirty="0" smtClean="0">
                <a:solidFill>
                  <a:schemeClr val="bg1"/>
                </a:solidFill>
              </a:rPr>
              <a:t>ลักษณ์  </a:t>
            </a:r>
            <a:r>
              <a:rPr lang="en-US" sz="3600" b="1" dirty="0" smtClean="0">
                <a:solidFill>
                  <a:schemeClr val="bg1"/>
                </a:solidFill>
              </a:rPr>
              <a:t>2 </a:t>
            </a:r>
            <a:r>
              <a:rPr lang="th-TH" sz="3600" b="1" dirty="0" smtClean="0">
                <a:solidFill>
                  <a:schemeClr val="bg1"/>
                </a:solidFill>
              </a:rPr>
              <a:t>ตัวบ่งชี้  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</a:rPr>
              <a:t>ตัวบ่งชี้ที่ </a:t>
            </a:r>
            <a:r>
              <a:rPr lang="en-US" sz="3600" b="1" dirty="0">
                <a:solidFill>
                  <a:srgbClr val="FFFF00"/>
                </a:solidFill>
              </a:rPr>
              <a:t>9</a:t>
            </a:r>
            <a:r>
              <a:rPr lang="en-US" sz="3600" b="1" dirty="0" smtClean="0">
                <a:solidFill>
                  <a:srgbClr val="FFFF00"/>
                </a:solidFill>
              </a:rPr>
              <a:t> – 10</a:t>
            </a:r>
            <a:r>
              <a:rPr lang="th-TH" sz="3600" b="1" dirty="0" smtClean="0">
                <a:solidFill>
                  <a:srgbClr val="FFFF00"/>
                </a:solidFill>
              </a:rPr>
              <a:t>  มาตรฐาน</a:t>
            </a:r>
            <a:r>
              <a:rPr lang="th-TH" sz="3600" b="1" dirty="0">
                <a:solidFill>
                  <a:srgbClr val="FFFF00"/>
                </a:solidFill>
              </a:rPr>
              <a:t>ผลการจัด</a:t>
            </a:r>
            <a:r>
              <a:rPr lang="th-TH" sz="3600" b="1" dirty="0" smtClean="0">
                <a:solidFill>
                  <a:srgbClr val="FFFF00"/>
                </a:solidFill>
              </a:rPr>
              <a:t>การศึกษา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endParaRPr lang="en-US" sz="3600" b="1" dirty="0" smtClean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กลุ่มตัวบ่งชี้ </a:t>
            </a:r>
            <a:r>
              <a:rPr lang="th-TH" sz="3600" b="1" dirty="0">
                <a:solidFill>
                  <a:schemeClr val="bg1"/>
                </a:solidFill>
              </a:rPr>
              <a:t>มาตรการส่งเสริม</a:t>
            </a:r>
            <a:r>
              <a:rPr lang="th-TH" sz="3600" b="1" dirty="0" smtClean="0">
                <a:solidFill>
                  <a:schemeClr val="bg1"/>
                </a:solidFill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</a:rPr>
              <a:t>2 </a:t>
            </a:r>
            <a:r>
              <a:rPr lang="th-TH" sz="3600" b="1" dirty="0" smtClean="0">
                <a:solidFill>
                  <a:schemeClr val="bg1"/>
                </a:solidFill>
              </a:rPr>
              <a:t>ตัวบ่งชี้ 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ตัวบ่งชี้ที่ </a:t>
            </a:r>
            <a:r>
              <a:rPr lang="en-US" sz="3600" b="1" dirty="0" smtClean="0">
                <a:solidFill>
                  <a:srgbClr val="FFFF00"/>
                </a:solidFill>
              </a:rPr>
              <a:t>11 – 12</a:t>
            </a:r>
            <a:r>
              <a:rPr lang="th-TH" sz="3600" b="1" dirty="0" smtClean="0">
                <a:solidFill>
                  <a:srgbClr val="FFFF00"/>
                </a:solidFill>
              </a:rPr>
              <a:t>  มาตรฐานผลการจัดการศึกษา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515</Words>
  <Application>Microsoft Office PowerPoint</Application>
  <PresentationFormat>นำเสนอทางหน้าจอ (4:3)</PresentationFormat>
  <Paragraphs>161</Paragraphs>
  <Slides>30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30</vt:i4>
      </vt:variant>
    </vt:vector>
  </HeadingPairs>
  <TitlesOfParts>
    <vt:vector size="31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nuy</dc:creator>
  <cp:lastModifiedBy>nidtep-arkom</cp:lastModifiedBy>
  <cp:revision>32</cp:revision>
  <dcterms:created xsi:type="dcterms:W3CDTF">2015-12-14T02:12:12Z</dcterms:created>
  <dcterms:modified xsi:type="dcterms:W3CDTF">2015-12-16T12:55:33Z</dcterms:modified>
</cp:coreProperties>
</file>