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92" r:id="rId4"/>
    <p:sldId id="289" r:id="rId5"/>
    <p:sldId id="291" r:id="rId6"/>
    <p:sldId id="290" r:id="rId7"/>
    <p:sldId id="259" r:id="rId8"/>
    <p:sldId id="260" r:id="rId9"/>
    <p:sldId id="257" r:id="rId10"/>
    <p:sldId id="261" r:id="rId11"/>
    <p:sldId id="263" r:id="rId12"/>
    <p:sldId id="264" r:id="rId13"/>
    <p:sldId id="266" r:id="rId14"/>
    <p:sldId id="267" r:id="rId15"/>
    <p:sldId id="268" r:id="rId16"/>
    <p:sldId id="269" r:id="rId17"/>
    <p:sldId id="270" r:id="rId18"/>
    <p:sldId id="271" r:id="rId19"/>
    <p:sldId id="275" r:id="rId20"/>
    <p:sldId id="272" r:id="rId21"/>
    <p:sldId id="274" r:id="rId22"/>
    <p:sldId id="276" r:id="rId23"/>
    <p:sldId id="277" r:id="rId24"/>
    <p:sldId id="273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93" r:id="rId35"/>
    <p:sldId id="294" r:id="rId36"/>
    <p:sldId id="295" r:id="rId37"/>
    <p:sldId id="302" r:id="rId38"/>
    <p:sldId id="296" r:id="rId39"/>
    <p:sldId id="298" r:id="rId40"/>
    <p:sldId id="297" r:id="rId41"/>
    <p:sldId id="300" r:id="rId42"/>
    <p:sldId id="305" r:id="rId43"/>
    <p:sldId id="308" r:id="rId44"/>
    <p:sldId id="301" r:id="rId45"/>
    <p:sldId id="303" r:id="rId46"/>
    <p:sldId id="306" r:id="rId47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FFFF00"/>
    <a:srgbClr val="000099"/>
    <a:srgbClr val="800000"/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40" d="100"/>
          <a:sy n="40" d="100"/>
        </p:scale>
        <p:origin x="1644" y="5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 smtClean="0"/>
              <a:t>คลิกเพื่อแก้ไขสไตล์ชื่อเรื่องรองต้นแบบ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0A8F9-FBF8-4604-BECC-5C74DC941142}" type="datetimeFigureOut">
              <a:rPr lang="th-TH" smtClean="0"/>
              <a:t>28/09/59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3CE5E-FC05-4D09-A54B-409DB618D3E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638528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0A8F9-FBF8-4604-BECC-5C74DC941142}" type="datetimeFigureOut">
              <a:rPr lang="th-TH" smtClean="0"/>
              <a:t>28/09/59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3CE5E-FC05-4D09-A54B-409DB618D3E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678733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0A8F9-FBF8-4604-BECC-5C74DC941142}" type="datetimeFigureOut">
              <a:rPr lang="th-TH" smtClean="0"/>
              <a:t>28/09/59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3CE5E-FC05-4D09-A54B-409DB618D3E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32466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0A8F9-FBF8-4604-BECC-5C74DC941142}" type="datetimeFigureOut">
              <a:rPr lang="th-TH" smtClean="0"/>
              <a:t>28/09/59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3CE5E-FC05-4D09-A54B-409DB618D3E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36670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0A8F9-FBF8-4604-BECC-5C74DC941142}" type="datetimeFigureOut">
              <a:rPr lang="th-TH" smtClean="0"/>
              <a:t>28/09/59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3CE5E-FC05-4D09-A54B-409DB618D3E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4259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0A8F9-FBF8-4604-BECC-5C74DC941142}" type="datetimeFigureOut">
              <a:rPr lang="th-TH" smtClean="0"/>
              <a:t>28/09/59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3CE5E-FC05-4D09-A54B-409DB618D3E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907807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0A8F9-FBF8-4604-BECC-5C74DC941142}" type="datetimeFigureOut">
              <a:rPr lang="th-TH" smtClean="0"/>
              <a:t>28/09/59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สไลด์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3CE5E-FC05-4D09-A54B-409DB618D3E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881220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0A8F9-FBF8-4604-BECC-5C74DC941142}" type="datetimeFigureOut">
              <a:rPr lang="th-TH" smtClean="0"/>
              <a:t>28/09/59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3CE5E-FC05-4D09-A54B-409DB618D3E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454374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0A8F9-FBF8-4604-BECC-5C74DC941142}" type="datetimeFigureOut">
              <a:rPr lang="th-TH" smtClean="0"/>
              <a:t>28/09/59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3CE5E-FC05-4D09-A54B-409DB618D3E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494831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0A8F9-FBF8-4604-BECC-5C74DC941142}" type="datetimeFigureOut">
              <a:rPr lang="th-TH" smtClean="0"/>
              <a:t>28/09/59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3CE5E-FC05-4D09-A54B-409DB618D3E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69328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0A8F9-FBF8-4604-BECC-5C74DC941142}" type="datetimeFigureOut">
              <a:rPr lang="th-TH" smtClean="0"/>
              <a:t>28/09/59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3CE5E-FC05-4D09-A54B-409DB618D3E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61726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10A8F9-FBF8-4604-BECC-5C74DC941142}" type="datetimeFigureOut">
              <a:rPr lang="th-TH" smtClean="0"/>
              <a:t>28/09/59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83CE5E-FC05-4D09-A54B-409DB618D3E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57020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กล่องข้อความ 4"/>
          <p:cNvSpPr txBox="1"/>
          <p:nvPr/>
        </p:nvSpPr>
        <p:spPr>
          <a:xfrm>
            <a:off x="1283855" y="1289304"/>
            <a:ext cx="97074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5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การออกแบบการเรียนรู้เพื่อพัฒนาผู้เรียน</a:t>
            </a:r>
            <a:endParaRPr lang="th-TH" sz="5400" b="1" dirty="0">
              <a:solidFill>
                <a:srgbClr val="FFFF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767740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4"/>
          <p:cNvSpPr txBox="1"/>
          <p:nvPr/>
        </p:nvSpPr>
        <p:spPr>
          <a:xfrm>
            <a:off x="1981200" y="602160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>การออกแบบการเรียนรู้</a:t>
            </a:r>
            <a:r>
              <a:rPr lang="th-TH" sz="4400" b="1" dirty="0">
                <a:solidFill>
                  <a:schemeClr val="bg1"/>
                </a:solidFill>
              </a:rPr>
              <a:t>เพื่อพัฒนาผู้เรียน</a:t>
            </a:r>
            <a:endParaRPr lang="en-US" sz="4400" b="1" dirty="0">
              <a:solidFill>
                <a:srgbClr val="FFFF00"/>
              </a:solidFill>
            </a:endParaRPr>
          </a:p>
        </p:txBody>
      </p:sp>
      <p:sp>
        <p:nvSpPr>
          <p:cNvPr id="9" name="TextBox 5"/>
          <p:cNvSpPr txBox="1"/>
          <p:nvPr/>
        </p:nvSpPr>
        <p:spPr>
          <a:xfrm>
            <a:off x="1392865" y="1560861"/>
            <a:ext cx="9409814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rgbClr val="FFFF00"/>
                </a:solidFill>
              </a:rPr>
              <a:t>  </a:t>
            </a:r>
            <a:r>
              <a:rPr lang="th-TH" sz="3600" b="1" dirty="0" smtClean="0">
                <a:solidFill>
                  <a:srgbClr val="FFFF00"/>
                </a:solidFill>
              </a:rPr>
              <a:t>การวิเคราะห์ สังเคราะห์ ประเมิน และ วิจัย มีความสำคัญ ในการพัฒนางานเพื่อพัฒนาผู้เรียน     </a:t>
            </a:r>
            <a:br>
              <a:rPr lang="th-TH" sz="3600" b="1" dirty="0" smtClean="0">
                <a:solidFill>
                  <a:srgbClr val="FFFF00"/>
                </a:solidFill>
              </a:rPr>
            </a:br>
            <a:r>
              <a:rPr lang="th-TH" sz="3600" b="1" dirty="0" smtClean="0">
                <a:solidFill>
                  <a:schemeClr val="bg1"/>
                </a:solidFill>
              </a:rPr>
              <a:t>          เมื่อพบปัญหาการจัดการเรียนรู้หรือคุณภาพของผู้เรียน    </a:t>
            </a:r>
            <a:br>
              <a:rPr lang="th-TH" sz="3600" b="1" dirty="0" smtClean="0">
                <a:solidFill>
                  <a:schemeClr val="bg1"/>
                </a:solidFill>
              </a:rPr>
            </a:br>
            <a:r>
              <a:rPr lang="th-TH" sz="3600" b="1" dirty="0" smtClean="0">
                <a:solidFill>
                  <a:schemeClr val="bg1"/>
                </a:solidFill>
              </a:rPr>
              <a:t>          </a:t>
            </a:r>
            <a:r>
              <a:rPr lang="th-TH" sz="3600" b="1" dirty="0" smtClean="0">
                <a:solidFill>
                  <a:srgbClr val="FFFF00"/>
                </a:solidFill>
              </a:rPr>
              <a:t>ครูแสวงหา สืบค้นความรู้อย่างหลากหลาย (แนวคิด หลักการ ทฤษฎี) นำมาแยกแยะ  จัดกลุ่มความสัมพันธ์   สร้างสรรค์ หลักการ ระบบ กระบวนการใหม่       เป็น</a:t>
            </a:r>
            <a:r>
              <a:rPr lang="th-TH" sz="3600" b="1" dirty="0" smtClean="0">
                <a:solidFill>
                  <a:schemeClr val="bg1"/>
                </a:solidFill>
              </a:rPr>
              <a:t>การพัฒนาการจัดการเรียนรู้ </a:t>
            </a:r>
            <a:r>
              <a:rPr lang="th-TH" sz="3600" b="1" dirty="0" smtClean="0">
                <a:solidFill>
                  <a:srgbClr val="FFFF00"/>
                </a:solidFill>
              </a:rPr>
              <a:t>สู่การนำไปใช้จริงในการพัฒนา  ผ่านการวิจัยและประเมิน เป็น</a:t>
            </a:r>
            <a:r>
              <a:rPr lang="th-TH" sz="3600" b="1" dirty="0" smtClean="0">
                <a:solidFill>
                  <a:schemeClr val="bg1"/>
                </a:solidFill>
              </a:rPr>
              <a:t>การพัฒนาผู้เรียน  </a:t>
            </a:r>
            <a:r>
              <a:rPr lang="th-TH" sz="3600" b="1" dirty="0" smtClean="0">
                <a:solidFill>
                  <a:srgbClr val="FFFF00"/>
                </a:solidFill>
              </a:rPr>
              <a:t>อย่างเป็นระบบ และน่าเชื่อถือ</a:t>
            </a:r>
            <a:endParaRPr lang="en-US" sz="36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078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4"/>
          <p:cNvSpPr txBox="1"/>
          <p:nvPr/>
        </p:nvSpPr>
        <p:spPr>
          <a:xfrm>
            <a:off x="1981200" y="602160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>การออกแบบการเรียนรู้</a:t>
            </a:r>
            <a:r>
              <a:rPr lang="th-TH" sz="4400" b="1" dirty="0">
                <a:solidFill>
                  <a:schemeClr val="bg1"/>
                </a:solidFill>
              </a:rPr>
              <a:t>เพื่อพัฒนาผู้เรียน</a:t>
            </a:r>
            <a:endParaRPr lang="en-US" sz="4400" b="1" dirty="0">
              <a:solidFill>
                <a:srgbClr val="FFFF00"/>
              </a:solidFill>
            </a:endParaRPr>
          </a:p>
        </p:txBody>
      </p:sp>
      <p:sp>
        <p:nvSpPr>
          <p:cNvPr id="2" name="กล่องข้อความ 1"/>
          <p:cNvSpPr txBox="1"/>
          <p:nvPr/>
        </p:nvSpPr>
        <p:spPr>
          <a:xfrm>
            <a:off x="1168400" y="1808480"/>
            <a:ext cx="108102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			     P                    D                  C                 A</a:t>
            </a:r>
            <a:endParaRPr lang="th-TH" sz="4400" b="1" dirty="0">
              <a:solidFill>
                <a:srgbClr val="FFFF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cxnSp>
        <p:nvCxnSpPr>
          <p:cNvPr id="5" name="ลูกศรเชื่อมต่อแบบตรง 4"/>
          <p:cNvCxnSpPr/>
          <p:nvPr/>
        </p:nvCxnSpPr>
        <p:spPr>
          <a:xfrm flipV="1">
            <a:off x="2438400" y="2844800"/>
            <a:ext cx="1057939" cy="10160"/>
          </a:xfrm>
          <a:prstGeom prst="straightConnector1">
            <a:avLst/>
          </a:prstGeom>
          <a:ln w="158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8"/>
          <p:cNvSpPr txBox="1"/>
          <p:nvPr/>
        </p:nvSpPr>
        <p:spPr>
          <a:xfrm>
            <a:off x="581068" y="2551757"/>
            <a:ext cx="2523461" cy="332398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วิเคราะห์</a:t>
            </a:r>
            <a:b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สภาพปัญหา</a:t>
            </a:r>
            <a:b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ความต้องการ </a:t>
            </a:r>
            <a:b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และ</a:t>
            </a:r>
            <a:b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ความจำเป็น</a:t>
            </a:r>
            <a:b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ของสังคมและผู้เรียน</a:t>
            </a:r>
            <a:endParaRPr lang="en-US" sz="3000" b="1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cxnSp>
        <p:nvCxnSpPr>
          <p:cNvPr id="29" name="ลูกศรเชื่อมต่อแบบตรง 28"/>
          <p:cNvCxnSpPr/>
          <p:nvPr/>
        </p:nvCxnSpPr>
        <p:spPr>
          <a:xfrm flipV="1">
            <a:off x="4931318" y="2842013"/>
            <a:ext cx="1057939" cy="10160"/>
          </a:xfrm>
          <a:prstGeom prst="straightConnector1">
            <a:avLst/>
          </a:prstGeom>
          <a:ln w="158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สี่เหลี่ยมผืนผ้า 12"/>
          <p:cNvSpPr/>
          <p:nvPr/>
        </p:nvSpPr>
        <p:spPr>
          <a:xfrm>
            <a:off x="3496339" y="2506558"/>
            <a:ext cx="2122141" cy="2079784"/>
          </a:xfrm>
          <a:prstGeom prst="rect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8"/>
          <p:cNvSpPr txBox="1"/>
          <p:nvPr/>
        </p:nvSpPr>
        <p:spPr>
          <a:xfrm>
            <a:off x="3309029" y="2616163"/>
            <a:ext cx="252346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วิเคราะห์</a:t>
            </a:r>
            <a:b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หลักสูตร</a:t>
            </a:r>
            <a:b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หรือ</a:t>
            </a:r>
            <a:b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พัฒนาหลักสูตร</a:t>
            </a:r>
            <a:endParaRPr lang="en-US" sz="3000" b="1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cxnSp>
        <p:nvCxnSpPr>
          <p:cNvPr id="30" name="ลูกศรเชื่อมต่อแบบตรง 29"/>
          <p:cNvCxnSpPr/>
          <p:nvPr/>
        </p:nvCxnSpPr>
        <p:spPr>
          <a:xfrm flipV="1">
            <a:off x="7086128" y="2838154"/>
            <a:ext cx="1057939" cy="10160"/>
          </a:xfrm>
          <a:prstGeom prst="straightConnector1">
            <a:avLst/>
          </a:prstGeom>
          <a:ln w="158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สี่เหลี่ยมผืนผ้า 17"/>
          <p:cNvSpPr/>
          <p:nvPr/>
        </p:nvSpPr>
        <p:spPr>
          <a:xfrm>
            <a:off x="5965220" y="2515399"/>
            <a:ext cx="1817340" cy="1247686"/>
          </a:xfrm>
          <a:prstGeom prst="rect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8"/>
          <p:cNvSpPr txBox="1"/>
          <p:nvPr/>
        </p:nvSpPr>
        <p:spPr>
          <a:xfrm>
            <a:off x="5880157" y="2605668"/>
            <a:ext cx="20230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จัดการเรียน</a:t>
            </a:r>
            <a:b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การสอน</a:t>
            </a:r>
            <a:endParaRPr lang="en-US" sz="3000" b="1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cxnSp>
        <p:nvCxnSpPr>
          <p:cNvPr id="31" name="ลูกศรเชื่อมต่อแบบตรง 30"/>
          <p:cNvCxnSpPr/>
          <p:nvPr/>
        </p:nvCxnSpPr>
        <p:spPr>
          <a:xfrm flipV="1">
            <a:off x="9136767" y="2840087"/>
            <a:ext cx="1057939" cy="10160"/>
          </a:xfrm>
          <a:prstGeom prst="straightConnector1">
            <a:avLst/>
          </a:prstGeom>
          <a:ln w="158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สี่เหลี่ยมผืนผ้า 19"/>
          <p:cNvSpPr/>
          <p:nvPr/>
        </p:nvSpPr>
        <p:spPr>
          <a:xfrm>
            <a:off x="8129300" y="2525559"/>
            <a:ext cx="1685260" cy="1247686"/>
          </a:xfrm>
          <a:prstGeom prst="rect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8"/>
          <p:cNvSpPr txBox="1"/>
          <p:nvPr/>
        </p:nvSpPr>
        <p:spPr>
          <a:xfrm>
            <a:off x="7933719" y="2545152"/>
            <a:ext cx="20230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วัดและประเมินผล</a:t>
            </a:r>
            <a:endParaRPr lang="en-US" sz="3000" b="1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cxnSp>
        <p:nvCxnSpPr>
          <p:cNvPr id="38" name="ลูกศรเชื่อมต่อแบบตรง 37"/>
          <p:cNvCxnSpPr/>
          <p:nvPr/>
        </p:nvCxnSpPr>
        <p:spPr>
          <a:xfrm flipH="1" flipV="1">
            <a:off x="3227141" y="5527343"/>
            <a:ext cx="7977670" cy="54591"/>
          </a:xfrm>
          <a:prstGeom prst="straightConnector1">
            <a:avLst/>
          </a:prstGeom>
          <a:ln w="158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ลูกศรเชื่อมต่อแบบตรง 41"/>
          <p:cNvCxnSpPr/>
          <p:nvPr/>
        </p:nvCxnSpPr>
        <p:spPr>
          <a:xfrm flipH="1" flipV="1">
            <a:off x="11155722" y="4470984"/>
            <a:ext cx="38244" cy="1112022"/>
          </a:xfrm>
          <a:prstGeom prst="straightConnector1">
            <a:avLst/>
          </a:prstGeom>
          <a:ln w="158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สี่เหลี่ยมผืนผ้า 24"/>
          <p:cNvSpPr/>
          <p:nvPr/>
        </p:nvSpPr>
        <p:spPr>
          <a:xfrm>
            <a:off x="10176539" y="2534076"/>
            <a:ext cx="1711961" cy="207978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8"/>
          <p:cNvSpPr txBox="1"/>
          <p:nvPr/>
        </p:nvSpPr>
        <p:spPr>
          <a:xfrm>
            <a:off x="9836365" y="2596576"/>
            <a:ext cx="252346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ผลที่เกิดขึ้น</a:t>
            </a:r>
            <a:b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จาก</a:t>
            </a:r>
            <a:b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การจัด</a:t>
            </a:r>
            <a:b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การเรียนรู้</a:t>
            </a:r>
            <a:endParaRPr lang="en-US" sz="3000" b="1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28" name="TextBox 8"/>
          <p:cNvSpPr txBox="1"/>
          <p:nvPr/>
        </p:nvSpPr>
        <p:spPr>
          <a:xfrm>
            <a:off x="5993159" y="5220063"/>
            <a:ext cx="2023082" cy="1015663"/>
          </a:xfrm>
          <a:prstGeom prst="rect">
            <a:avLst/>
          </a:prstGeom>
          <a:solidFill>
            <a:srgbClr val="80008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ผลสะท้อน</a:t>
            </a:r>
            <a:br>
              <a:rPr lang="th-TH" sz="3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กลับ</a:t>
            </a:r>
            <a:endParaRPr lang="en-US" sz="3000" b="1" dirty="0">
              <a:solidFill>
                <a:schemeClr val="bg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46" name="กล่องข้อความ 45"/>
          <p:cNvSpPr txBox="1"/>
          <p:nvPr/>
        </p:nvSpPr>
        <p:spPr>
          <a:xfrm>
            <a:off x="1176964" y="1200590"/>
            <a:ext cx="108102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                         I                     P                  </a:t>
            </a:r>
            <a:r>
              <a:rPr lang="en-US" sz="44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O</a:t>
            </a:r>
            <a:r>
              <a:rPr lang="en-US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          </a:t>
            </a:r>
            <a:r>
              <a:rPr lang="en-US" sz="44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O</a:t>
            </a:r>
            <a:endParaRPr lang="th-TH" sz="4400" b="1" dirty="0">
              <a:solidFill>
                <a:schemeClr val="bg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63315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4"/>
          <p:cNvSpPr txBox="1"/>
          <p:nvPr/>
        </p:nvSpPr>
        <p:spPr>
          <a:xfrm>
            <a:off x="1981200" y="602160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>การออกแบบการเรียนรู้</a:t>
            </a:r>
            <a:r>
              <a:rPr lang="th-TH" sz="4400" b="1" dirty="0">
                <a:solidFill>
                  <a:schemeClr val="bg1"/>
                </a:solidFill>
              </a:rPr>
              <a:t>เพื่อพัฒนาผู้เรียน</a:t>
            </a:r>
            <a:endParaRPr lang="en-US" sz="4400" b="1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81068" y="2551757"/>
            <a:ext cx="2523461" cy="332398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วิเคราะห์</a:t>
            </a:r>
            <a:b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สภาพปัญหา</a:t>
            </a:r>
            <a:b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ความต้องการ </a:t>
            </a:r>
            <a:b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และ</a:t>
            </a:r>
            <a:b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ความจำเป็น</a:t>
            </a:r>
            <a:b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ของสังคมและผู้เรียน</a:t>
            </a:r>
            <a:endParaRPr lang="en-US" sz="3000" b="1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grpSp>
        <p:nvGrpSpPr>
          <p:cNvPr id="11" name="Group 3"/>
          <p:cNvGrpSpPr>
            <a:grpSpLocks/>
          </p:cNvGrpSpPr>
          <p:nvPr/>
        </p:nvGrpSpPr>
        <p:grpSpPr bwMode="auto">
          <a:xfrm>
            <a:off x="3418840" y="2844165"/>
            <a:ext cx="8229600" cy="3368675"/>
            <a:chOff x="144" y="1478"/>
            <a:chExt cx="5184" cy="2122"/>
          </a:xfrm>
        </p:grpSpPr>
        <p:sp>
          <p:nvSpPr>
            <p:cNvPr id="12" name="Text Box 4"/>
            <p:cNvSpPr txBox="1">
              <a:spLocks noChangeArrowheads="1"/>
            </p:cNvSpPr>
            <p:nvPr/>
          </p:nvSpPr>
          <p:spPr bwMode="auto">
            <a:xfrm>
              <a:off x="1920" y="2102"/>
              <a:ext cx="1776" cy="778"/>
            </a:xfrm>
            <a:prstGeom prst="rect">
              <a:avLst/>
            </a:prstGeom>
            <a:noFill/>
            <a:ln w="762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th-TH" sz="7500" b="1" dirty="0">
                  <a:solidFill>
                    <a:srgbClr val="FF6600"/>
                  </a:solidFill>
                  <a:latin typeface="Angsana New" pitchFamily="18" charset="-34"/>
                  <a:cs typeface="Angsana New" pitchFamily="18" charset="-34"/>
                </a:rPr>
                <a:t>ปัญหา</a:t>
              </a:r>
            </a:p>
          </p:txBody>
        </p:sp>
        <p:sp>
          <p:nvSpPr>
            <p:cNvPr id="13" name="Text Box 5"/>
            <p:cNvSpPr txBox="1">
              <a:spLocks noChangeArrowheads="1"/>
            </p:cNvSpPr>
            <p:nvPr/>
          </p:nvSpPr>
          <p:spPr bwMode="auto">
            <a:xfrm>
              <a:off x="144" y="2966"/>
              <a:ext cx="2880" cy="6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th-TH" sz="6000" b="1" dirty="0">
                  <a:latin typeface="Angsana New" pitchFamily="18" charset="-34"/>
                  <a:cs typeface="Angsana New" pitchFamily="18" charset="-34"/>
                </a:rPr>
                <a:t>สภาพที่เป็นจริง</a:t>
              </a:r>
            </a:p>
          </p:txBody>
        </p:sp>
        <p:sp>
          <p:nvSpPr>
            <p:cNvPr id="14" name="Text Box 6"/>
            <p:cNvSpPr txBox="1">
              <a:spLocks noChangeArrowheads="1"/>
            </p:cNvSpPr>
            <p:nvPr/>
          </p:nvSpPr>
          <p:spPr bwMode="auto">
            <a:xfrm>
              <a:off x="288" y="1478"/>
              <a:ext cx="3744" cy="6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 eaLnBrk="0" hangingPunct="0">
                <a:spcBef>
                  <a:spcPct val="50000"/>
                </a:spcBef>
              </a:pPr>
              <a:r>
                <a:rPr lang="th-TH" sz="6000" b="1" dirty="0">
                  <a:solidFill>
                    <a:srgbClr val="FFFF00"/>
                  </a:solidFill>
                  <a:latin typeface="Angsana New" pitchFamily="18" charset="-34"/>
                  <a:cs typeface="Angsana New" pitchFamily="18" charset="-34"/>
                </a:rPr>
                <a:t>เกณฑ์-สภาพที่ควรจะเป็น</a:t>
              </a:r>
            </a:p>
          </p:txBody>
        </p:sp>
        <p:sp>
          <p:nvSpPr>
            <p:cNvPr id="15" name="Line 7"/>
            <p:cNvSpPr>
              <a:spLocks noChangeShapeType="1"/>
            </p:cNvSpPr>
            <p:nvPr/>
          </p:nvSpPr>
          <p:spPr bwMode="auto">
            <a:xfrm>
              <a:off x="288" y="2064"/>
              <a:ext cx="5040" cy="0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round/>
              <a:headEnd/>
              <a:tailEnd type="arrow" w="med" len="med"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6" name="Line 8"/>
            <p:cNvSpPr>
              <a:spLocks noChangeShapeType="1"/>
            </p:cNvSpPr>
            <p:nvPr/>
          </p:nvSpPr>
          <p:spPr bwMode="auto">
            <a:xfrm>
              <a:off x="288" y="2976"/>
              <a:ext cx="5040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arrow" w="med" len="med"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</p:grpSp>
      <p:sp>
        <p:nvSpPr>
          <p:cNvPr id="17" name="TextBox 4"/>
          <p:cNvSpPr txBox="1"/>
          <p:nvPr/>
        </p:nvSpPr>
        <p:spPr>
          <a:xfrm>
            <a:off x="1066800" y="1547040"/>
            <a:ext cx="101295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400" b="1" dirty="0">
                <a:solidFill>
                  <a:schemeClr val="bg1"/>
                </a:solidFill>
              </a:rPr>
              <a:t> </a:t>
            </a:r>
            <a:r>
              <a:rPr lang="th-TH" sz="4400" b="1" dirty="0" smtClean="0">
                <a:solidFill>
                  <a:schemeClr val="bg1"/>
                </a:solidFill>
              </a:rPr>
              <a:t> </a:t>
            </a:r>
            <a:r>
              <a:rPr lang="th-TH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ลักษณะปัญหา  </a:t>
            </a:r>
            <a:r>
              <a:rPr lang="en-US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1. </a:t>
            </a:r>
            <a:r>
              <a:rPr lang="th-TH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ปัญหาที่ต้องปรับปรุงแก้ไข</a:t>
            </a:r>
            <a:endParaRPr lang="en-US" sz="4400" b="1" dirty="0">
              <a:solidFill>
                <a:srgbClr val="FFFF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686246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4"/>
          <p:cNvSpPr txBox="1"/>
          <p:nvPr/>
        </p:nvSpPr>
        <p:spPr>
          <a:xfrm>
            <a:off x="1981200" y="602160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>การออกแบบการเรียนรู้</a:t>
            </a:r>
            <a:r>
              <a:rPr lang="th-TH" sz="4400" b="1" dirty="0">
                <a:solidFill>
                  <a:schemeClr val="bg1"/>
                </a:solidFill>
              </a:rPr>
              <a:t>เพื่อพัฒนาผู้เรียน</a:t>
            </a:r>
            <a:endParaRPr lang="en-US" sz="4400" b="1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81068" y="2551757"/>
            <a:ext cx="2523461" cy="332398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วิเคราะห์</a:t>
            </a:r>
            <a:b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สภาพปัญหา</a:t>
            </a:r>
            <a:b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ความต้องการ </a:t>
            </a:r>
            <a:b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และ</a:t>
            </a:r>
            <a:b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ความจำเป็น</a:t>
            </a:r>
            <a:b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ของสังคมและผู้เรียน</a:t>
            </a:r>
            <a:endParaRPr lang="en-US" sz="3000" b="1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7" name="TextBox 4"/>
          <p:cNvSpPr txBox="1"/>
          <p:nvPr/>
        </p:nvSpPr>
        <p:spPr>
          <a:xfrm>
            <a:off x="1066800" y="1547040"/>
            <a:ext cx="101295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400" b="1" dirty="0">
                <a:solidFill>
                  <a:schemeClr val="bg1"/>
                </a:solidFill>
              </a:rPr>
              <a:t> </a:t>
            </a:r>
            <a:r>
              <a:rPr lang="th-TH" sz="4400" b="1" dirty="0" smtClean="0">
                <a:solidFill>
                  <a:schemeClr val="bg1"/>
                </a:solidFill>
              </a:rPr>
              <a:t> </a:t>
            </a:r>
            <a:r>
              <a:rPr lang="th-TH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ลักษณะปัญหา  </a:t>
            </a:r>
            <a:r>
              <a:rPr lang="en-US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2. </a:t>
            </a:r>
            <a:r>
              <a:rPr lang="th-TH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ปัญหาที่ต้องพัฒนา</a:t>
            </a:r>
            <a:endParaRPr lang="en-US" sz="4400" b="1" dirty="0">
              <a:solidFill>
                <a:srgbClr val="FFFF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grpSp>
        <p:nvGrpSpPr>
          <p:cNvPr id="18" name="Group 3"/>
          <p:cNvGrpSpPr>
            <a:grpSpLocks/>
          </p:cNvGrpSpPr>
          <p:nvPr/>
        </p:nvGrpSpPr>
        <p:grpSpPr bwMode="auto">
          <a:xfrm>
            <a:off x="3378200" y="2907342"/>
            <a:ext cx="8272463" cy="2363788"/>
            <a:chOff x="336" y="2255"/>
            <a:chExt cx="5211" cy="1489"/>
          </a:xfrm>
        </p:grpSpPr>
        <p:sp>
          <p:nvSpPr>
            <p:cNvPr id="19" name="Text Box 4"/>
            <p:cNvSpPr txBox="1">
              <a:spLocks noChangeArrowheads="1"/>
            </p:cNvSpPr>
            <p:nvPr/>
          </p:nvSpPr>
          <p:spPr bwMode="auto">
            <a:xfrm>
              <a:off x="720" y="2255"/>
              <a:ext cx="2736" cy="7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th-TH" sz="7000" b="1" dirty="0">
                  <a:latin typeface="AngsanaUPC" pitchFamily="18" charset="-34"/>
                  <a:cs typeface="AngsanaUPC" pitchFamily="18" charset="-34"/>
                </a:rPr>
                <a:t>สภาพที่เป็นจริง</a:t>
              </a:r>
            </a:p>
          </p:txBody>
        </p:sp>
        <p:sp>
          <p:nvSpPr>
            <p:cNvPr id="20" name="Text Box 5"/>
            <p:cNvSpPr txBox="1">
              <a:spLocks noChangeArrowheads="1"/>
            </p:cNvSpPr>
            <p:nvPr/>
          </p:nvSpPr>
          <p:spPr bwMode="auto">
            <a:xfrm>
              <a:off x="336" y="3014"/>
              <a:ext cx="1584" cy="7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th-TH" sz="7000" b="1" dirty="0">
                  <a:solidFill>
                    <a:srgbClr val="FFFF00"/>
                  </a:solidFill>
                  <a:latin typeface="AngsanaUPC" pitchFamily="18" charset="-34"/>
                  <a:cs typeface="AngsanaUPC" pitchFamily="18" charset="-34"/>
                </a:rPr>
                <a:t>เกณฑ์</a:t>
              </a:r>
            </a:p>
          </p:txBody>
        </p:sp>
        <p:sp>
          <p:nvSpPr>
            <p:cNvPr id="21" name="Line 6"/>
            <p:cNvSpPr>
              <a:spLocks noChangeShapeType="1"/>
            </p:cNvSpPr>
            <p:nvPr/>
          </p:nvSpPr>
          <p:spPr bwMode="auto">
            <a:xfrm>
              <a:off x="720" y="3065"/>
              <a:ext cx="3312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arrow" w="med" len="med"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22" name="Line 7"/>
            <p:cNvSpPr>
              <a:spLocks noChangeShapeType="1"/>
            </p:cNvSpPr>
            <p:nvPr/>
          </p:nvSpPr>
          <p:spPr bwMode="auto">
            <a:xfrm flipV="1">
              <a:off x="3915" y="2435"/>
              <a:ext cx="1632" cy="624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prstDash val="dash"/>
              <a:round/>
              <a:headEnd/>
              <a:tailEnd type="arrow" w="med" len="med"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23" name="Line 8"/>
            <p:cNvSpPr>
              <a:spLocks noChangeShapeType="1"/>
            </p:cNvSpPr>
            <p:nvPr/>
          </p:nvSpPr>
          <p:spPr bwMode="auto">
            <a:xfrm>
              <a:off x="336" y="3120"/>
              <a:ext cx="5088" cy="0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round/>
              <a:headEnd/>
              <a:tailEnd type="arrow" w="med" len="med"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</p:grpSp>
    </p:spTree>
    <p:extLst>
      <p:ext uri="{BB962C8B-B14F-4D97-AF65-F5344CB8AC3E}">
        <p14:creationId xmlns:p14="http://schemas.microsoft.com/office/powerpoint/2010/main" val="4142351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35560" y="0"/>
            <a:ext cx="12192000" cy="6858000"/>
          </a:xfrm>
          <a:prstGeom prst="rect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4"/>
          <p:cNvSpPr txBox="1"/>
          <p:nvPr/>
        </p:nvSpPr>
        <p:spPr>
          <a:xfrm>
            <a:off x="1981200" y="602160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>การออกแบบการเรียนรู้</a:t>
            </a:r>
            <a:r>
              <a:rPr lang="th-TH" sz="4400" b="1" dirty="0">
                <a:solidFill>
                  <a:schemeClr val="bg1"/>
                </a:solidFill>
              </a:rPr>
              <a:t>เพื่อพัฒนาผู้เรียน</a:t>
            </a:r>
            <a:endParaRPr lang="en-US" sz="4400" b="1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81068" y="2551757"/>
            <a:ext cx="2523461" cy="332398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วิเคราะห์</a:t>
            </a:r>
            <a:b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สภาพปัญหา</a:t>
            </a:r>
            <a:b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ความต้องการ </a:t>
            </a:r>
            <a:b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และ</a:t>
            </a:r>
            <a:b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ความจำเป็น</a:t>
            </a:r>
            <a:b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ของสังคมและผู้เรียน</a:t>
            </a:r>
            <a:endParaRPr lang="en-US" sz="3000" b="1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7" name="TextBox 4"/>
          <p:cNvSpPr txBox="1"/>
          <p:nvPr/>
        </p:nvSpPr>
        <p:spPr>
          <a:xfrm>
            <a:off x="1066800" y="1547040"/>
            <a:ext cx="101295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400" b="1" dirty="0">
                <a:solidFill>
                  <a:schemeClr val="bg1"/>
                </a:solidFill>
              </a:rPr>
              <a:t> </a:t>
            </a:r>
            <a:r>
              <a:rPr lang="th-TH" sz="4400" b="1" dirty="0" smtClean="0">
                <a:solidFill>
                  <a:schemeClr val="bg1"/>
                </a:solidFill>
              </a:rPr>
              <a:t> </a:t>
            </a:r>
            <a:r>
              <a:rPr lang="th-TH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ลักษณะปัญหา  </a:t>
            </a:r>
            <a:r>
              <a:rPr lang="en-US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3. </a:t>
            </a:r>
            <a:r>
              <a:rPr lang="th-TH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ปัญหาที่ต้องป้องกัน</a:t>
            </a:r>
            <a:endParaRPr lang="en-US" sz="4400" b="1" dirty="0">
              <a:solidFill>
                <a:srgbClr val="FFFF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grpSp>
        <p:nvGrpSpPr>
          <p:cNvPr id="13" name="Group 3"/>
          <p:cNvGrpSpPr>
            <a:grpSpLocks/>
          </p:cNvGrpSpPr>
          <p:nvPr/>
        </p:nvGrpSpPr>
        <p:grpSpPr bwMode="auto">
          <a:xfrm>
            <a:off x="3484880" y="2921000"/>
            <a:ext cx="8077200" cy="3505200"/>
            <a:chOff x="288" y="1680"/>
            <a:chExt cx="5088" cy="2208"/>
          </a:xfrm>
        </p:grpSpPr>
        <p:sp>
          <p:nvSpPr>
            <p:cNvPr id="14" name="Text Box 4"/>
            <p:cNvSpPr txBox="1">
              <a:spLocks noChangeArrowheads="1"/>
            </p:cNvSpPr>
            <p:nvPr/>
          </p:nvSpPr>
          <p:spPr bwMode="auto">
            <a:xfrm rot="1421631">
              <a:off x="384" y="1766"/>
              <a:ext cx="3648" cy="7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th-TH" sz="7000" b="1" dirty="0">
                  <a:latin typeface="IrisUPC" pitchFamily="34" charset="-34"/>
                </a:rPr>
                <a:t>สภาพที่เป็นจริง</a:t>
              </a:r>
            </a:p>
          </p:txBody>
        </p:sp>
        <p:sp>
          <p:nvSpPr>
            <p:cNvPr id="15" name="Text Box 5"/>
            <p:cNvSpPr txBox="1">
              <a:spLocks noChangeArrowheads="1"/>
            </p:cNvSpPr>
            <p:nvPr/>
          </p:nvSpPr>
          <p:spPr bwMode="auto">
            <a:xfrm>
              <a:off x="3216" y="2102"/>
              <a:ext cx="1968" cy="7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 eaLnBrk="0" hangingPunct="0">
                <a:spcBef>
                  <a:spcPct val="50000"/>
                </a:spcBef>
              </a:pPr>
              <a:r>
                <a:rPr lang="th-TH" sz="7000" b="1" dirty="0">
                  <a:solidFill>
                    <a:srgbClr val="FFFF00"/>
                  </a:solidFill>
                  <a:latin typeface="IrisUPC" pitchFamily="34" charset="-34"/>
                </a:rPr>
                <a:t>เกณฑ์</a:t>
              </a:r>
            </a:p>
          </p:txBody>
        </p:sp>
        <p:sp>
          <p:nvSpPr>
            <p:cNvPr id="16" name="Line 6"/>
            <p:cNvSpPr>
              <a:spLocks noChangeShapeType="1"/>
            </p:cNvSpPr>
            <p:nvPr/>
          </p:nvSpPr>
          <p:spPr bwMode="auto">
            <a:xfrm>
              <a:off x="336" y="2736"/>
              <a:ext cx="5040" cy="0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round/>
              <a:headEnd/>
              <a:tailEnd type="arrow" w="med" len="med"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24" name="Line 7"/>
            <p:cNvSpPr>
              <a:spLocks noChangeShapeType="1"/>
            </p:cNvSpPr>
            <p:nvPr/>
          </p:nvSpPr>
          <p:spPr bwMode="auto">
            <a:xfrm>
              <a:off x="288" y="1680"/>
              <a:ext cx="2208" cy="96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arrow" w="med" len="med"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25" name="Line 8"/>
            <p:cNvSpPr>
              <a:spLocks noChangeShapeType="1"/>
            </p:cNvSpPr>
            <p:nvPr/>
          </p:nvSpPr>
          <p:spPr bwMode="auto">
            <a:xfrm>
              <a:off x="2880" y="2832"/>
              <a:ext cx="2496" cy="1056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prstDash val="dash"/>
              <a:round/>
              <a:headEnd/>
              <a:tailEnd type="arrow" w="med" len="med"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</p:grpSp>
    </p:spTree>
    <p:extLst>
      <p:ext uri="{BB962C8B-B14F-4D97-AF65-F5344CB8AC3E}">
        <p14:creationId xmlns:p14="http://schemas.microsoft.com/office/powerpoint/2010/main" val="1024100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-6150" y="0"/>
            <a:ext cx="12192000" cy="6858000"/>
          </a:xfrm>
          <a:prstGeom prst="rect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4"/>
          <p:cNvSpPr txBox="1"/>
          <p:nvPr/>
        </p:nvSpPr>
        <p:spPr>
          <a:xfrm>
            <a:off x="1981200" y="602160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>การออกแบบการเรียนรู้</a:t>
            </a:r>
            <a:r>
              <a:rPr lang="th-TH" sz="4400" b="1" dirty="0">
                <a:solidFill>
                  <a:schemeClr val="bg1"/>
                </a:solidFill>
              </a:rPr>
              <a:t>เพื่อพัฒนาผู้เรียน</a:t>
            </a:r>
            <a:endParaRPr lang="en-US" sz="4400" b="1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81068" y="2551757"/>
            <a:ext cx="2523461" cy="332398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วิเคราะห์</a:t>
            </a:r>
            <a:b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สภาพปัญหา</a:t>
            </a:r>
            <a:b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ความต้องการ </a:t>
            </a:r>
            <a:b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และ</a:t>
            </a:r>
            <a:b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ความจำเป็น</a:t>
            </a:r>
            <a:b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ของสังคมและผู้เรียน</a:t>
            </a:r>
            <a:endParaRPr lang="en-US" sz="3000" b="1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7" name="TextBox 4"/>
          <p:cNvSpPr txBox="1"/>
          <p:nvPr/>
        </p:nvSpPr>
        <p:spPr>
          <a:xfrm>
            <a:off x="1066800" y="1547040"/>
            <a:ext cx="101295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การได้มาซึ่งปัญหา</a:t>
            </a:r>
            <a:endParaRPr lang="en-US" sz="4400" b="1" dirty="0">
              <a:solidFill>
                <a:srgbClr val="FFFF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8" name="TextBox 4"/>
          <p:cNvSpPr txBox="1"/>
          <p:nvPr/>
        </p:nvSpPr>
        <p:spPr>
          <a:xfrm>
            <a:off x="3515360" y="2451280"/>
            <a:ext cx="766064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@ </a:t>
            </a:r>
            <a:r>
              <a:rPr lang="th-TH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สารสนเทศ</a:t>
            </a:r>
            <a:br>
              <a:rPr lang="th-TH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en-US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@ </a:t>
            </a:r>
            <a:r>
              <a:rPr lang="th-TH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ผลการประชุม สัมมนา </a:t>
            </a:r>
            <a:r>
              <a:rPr lang="en-US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en-US" sz="4400" b="1" dirty="0" err="1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Focusgroup</a:t>
            </a:r>
            <a:r>
              <a:rPr lang="en-US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/>
            </a:r>
            <a:br>
              <a:rPr lang="en-US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en-US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@ </a:t>
            </a:r>
            <a:r>
              <a:rPr lang="th-TH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การสำรวจข้อมูลเชิงประจักษ์</a:t>
            </a:r>
            <a:br>
              <a:rPr lang="th-TH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en-US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@</a:t>
            </a:r>
            <a:r>
              <a:rPr lang="th-TH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อื่นๆ</a:t>
            </a:r>
            <a:br>
              <a:rPr lang="th-TH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4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สามารถระบุที่มา /ร่องรอยของข้อมูลได้</a:t>
            </a:r>
            <a:endParaRPr lang="en-US" sz="4400" b="1" dirty="0">
              <a:solidFill>
                <a:srgbClr val="FFFF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6406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4"/>
          <p:cNvSpPr txBox="1"/>
          <p:nvPr/>
        </p:nvSpPr>
        <p:spPr>
          <a:xfrm>
            <a:off x="1981200" y="602160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>การออกแบบการเรียนรู้</a:t>
            </a:r>
            <a:r>
              <a:rPr lang="th-TH" sz="4400" b="1" dirty="0">
                <a:solidFill>
                  <a:schemeClr val="bg1"/>
                </a:solidFill>
              </a:rPr>
              <a:t>เพื่อพัฒนาผู้เรียน</a:t>
            </a:r>
            <a:endParaRPr lang="en-US" sz="4400" b="1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81068" y="2551757"/>
            <a:ext cx="2523461" cy="332398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วิเคราะห์</a:t>
            </a:r>
            <a:b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สภาพปัญหา</a:t>
            </a:r>
            <a:b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ความต้องการ </a:t>
            </a:r>
            <a:b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และ</a:t>
            </a:r>
            <a:b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ความจำเป็น</a:t>
            </a:r>
            <a:b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ของสังคมและผู้เรียน</a:t>
            </a:r>
            <a:endParaRPr lang="en-US" sz="3000" b="1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0" name="TextBox 4"/>
          <p:cNvSpPr txBox="1"/>
          <p:nvPr/>
        </p:nvSpPr>
        <p:spPr>
          <a:xfrm>
            <a:off x="1727200" y="1912800"/>
            <a:ext cx="1012952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ข้อมูลของปัญหา</a:t>
            </a:r>
          </a:p>
          <a:p>
            <a:pPr algn="ctr"/>
            <a:r>
              <a:rPr lang="th-TH" sz="4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วิเคราะห์ปัญหา</a:t>
            </a:r>
            <a:br>
              <a:rPr lang="th-TH" sz="4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4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สังเคราะห์ปัญหา</a:t>
            </a:r>
            <a:br>
              <a:rPr lang="th-TH" sz="4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4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กำหนดปัญหาที่แท้จริง / ปัญหาที่สำคัญ</a:t>
            </a:r>
            <a:br>
              <a:rPr lang="th-TH" sz="4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4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ระบุสาเหตุของปัญหา</a:t>
            </a:r>
            <a:br>
              <a:rPr lang="th-TH" sz="4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4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ระบุเหตุผลการพัฒนา</a:t>
            </a:r>
            <a:endParaRPr lang="en-US" sz="4400" b="1" dirty="0">
              <a:solidFill>
                <a:srgbClr val="FFFF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8648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4"/>
          <p:cNvSpPr txBox="1"/>
          <p:nvPr/>
        </p:nvSpPr>
        <p:spPr>
          <a:xfrm>
            <a:off x="1981200" y="602160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>การออกแบบการเรียนรู้</a:t>
            </a:r>
            <a:r>
              <a:rPr lang="th-TH" sz="4400" b="1" dirty="0">
                <a:solidFill>
                  <a:schemeClr val="bg1"/>
                </a:solidFill>
              </a:rPr>
              <a:t>เพื่อพัฒนาผู้เรียน</a:t>
            </a:r>
            <a:endParaRPr lang="en-US" sz="4400" b="1" dirty="0">
              <a:solidFill>
                <a:srgbClr val="FFFF00"/>
              </a:solidFill>
            </a:endParaRPr>
          </a:p>
        </p:txBody>
      </p:sp>
      <p:sp>
        <p:nvSpPr>
          <p:cNvPr id="17" name="TextBox 4"/>
          <p:cNvSpPr txBox="1"/>
          <p:nvPr/>
        </p:nvSpPr>
        <p:spPr>
          <a:xfrm>
            <a:off x="1671320" y="1446813"/>
            <a:ext cx="1012952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หลักสูตร </a:t>
            </a:r>
            <a:r>
              <a:rPr lang="th-TH" sz="4400" b="1" dirty="0" err="1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กศ</a:t>
            </a:r>
            <a:r>
              <a:rPr lang="th-TH" sz="4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. </a:t>
            </a:r>
            <a:r>
              <a:rPr lang="th-TH" sz="4400" b="1" dirty="0" err="1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พฐ</a:t>
            </a:r>
            <a:r>
              <a:rPr lang="th-TH" sz="4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.</a:t>
            </a:r>
            <a:br>
              <a:rPr lang="th-TH" sz="4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สอดคล้องกับเนื้อหาสาระใด </a:t>
            </a:r>
            <a:r>
              <a:rPr lang="en-US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?</a:t>
            </a:r>
            <a: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/>
            </a:r>
            <a:b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เนื้อหาสาระสอดคล้องกับบริบท กลุ่มเป้าหมายหรือไม่ </a:t>
            </a:r>
            <a:r>
              <a:rPr lang="en-US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?</a:t>
            </a:r>
            <a: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/>
            </a:r>
            <a:b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ฯลฯ</a:t>
            </a:r>
            <a:b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4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หลักสูตรการศึกษาต่อเนื่อง</a:t>
            </a:r>
            <a:br>
              <a:rPr lang="th-TH" sz="4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หลักสูตรมีอยู่หรือไม่ </a:t>
            </a:r>
            <a:r>
              <a:rPr lang="en-US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?</a:t>
            </a:r>
            <a:br>
              <a:rPr lang="en-US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หลักสูตรมีความทันสมัยหรือไม่ </a:t>
            </a:r>
            <a:r>
              <a:rPr lang="en-US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?</a:t>
            </a:r>
            <a: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/>
            </a:r>
            <a:b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หลักสูตรมีคุณภาพหรือไม่ </a:t>
            </a:r>
            <a:r>
              <a:rPr lang="en-US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?</a:t>
            </a:r>
            <a: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b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ฯลฯ</a:t>
            </a: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529619" y="2506558"/>
            <a:ext cx="2122141" cy="2079784"/>
          </a:xfrm>
          <a:prstGeom prst="rect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8"/>
          <p:cNvSpPr txBox="1"/>
          <p:nvPr/>
        </p:nvSpPr>
        <p:spPr>
          <a:xfrm>
            <a:off x="342309" y="2616163"/>
            <a:ext cx="252346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วิเคราะห์</a:t>
            </a:r>
            <a:b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หลักสูตร</a:t>
            </a:r>
            <a:b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หรือ</a:t>
            </a:r>
            <a:b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พัฒนาหลักสูตร</a:t>
            </a:r>
            <a:endParaRPr lang="en-US" sz="3000" b="1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91004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4"/>
          <p:cNvSpPr txBox="1"/>
          <p:nvPr/>
        </p:nvSpPr>
        <p:spPr>
          <a:xfrm>
            <a:off x="1981200" y="602160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>การออกแบบการเรียนรู้</a:t>
            </a:r>
            <a:r>
              <a:rPr lang="th-TH" sz="4400" b="1" dirty="0">
                <a:solidFill>
                  <a:schemeClr val="bg1"/>
                </a:solidFill>
              </a:rPr>
              <a:t>เพื่อพัฒนาผู้เรียน</a:t>
            </a:r>
            <a:endParaRPr lang="en-US" sz="4400" b="1" dirty="0">
              <a:solidFill>
                <a:srgbClr val="FFFF00"/>
              </a:solidFill>
            </a:endParaRPr>
          </a:p>
        </p:txBody>
      </p:sp>
      <p:sp>
        <p:nvSpPr>
          <p:cNvPr id="17" name="TextBox 4"/>
          <p:cNvSpPr txBox="1"/>
          <p:nvPr/>
        </p:nvSpPr>
        <p:spPr>
          <a:xfrm>
            <a:off x="289560" y="1446813"/>
            <a:ext cx="101295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    การพัฒนาหลักสูตร</a:t>
            </a:r>
            <a:endParaRPr lang="th-TH" sz="3600" b="1" dirty="0" smtClean="0">
              <a:solidFill>
                <a:schemeClr val="bg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529619" y="2506558"/>
            <a:ext cx="2122141" cy="2079784"/>
          </a:xfrm>
          <a:prstGeom prst="rect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8"/>
          <p:cNvSpPr txBox="1"/>
          <p:nvPr/>
        </p:nvSpPr>
        <p:spPr>
          <a:xfrm>
            <a:off x="342309" y="2616163"/>
            <a:ext cx="252346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วิเคราะห์</a:t>
            </a:r>
            <a:b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หลักสูตร</a:t>
            </a:r>
            <a:b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หรือ</a:t>
            </a:r>
            <a:b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พัฒนาหลักสูตร</a:t>
            </a:r>
            <a:endParaRPr lang="en-US" sz="3000" b="1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9" name="TextBox 5"/>
          <p:cNvSpPr txBox="1"/>
          <p:nvPr/>
        </p:nvSpPr>
        <p:spPr>
          <a:xfrm>
            <a:off x="2865770" y="2291466"/>
            <a:ext cx="82296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rgbClr val="FFFF00"/>
                </a:solidFill>
              </a:rPr>
              <a:t>  </a:t>
            </a:r>
            <a:r>
              <a:rPr lang="th-TH" sz="3600" b="1" dirty="0" smtClean="0">
                <a:solidFill>
                  <a:srgbClr val="FFFF00"/>
                </a:solidFill>
              </a:rPr>
              <a:t>หลักสูตร  </a:t>
            </a:r>
            <a:r>
              <a:rPr lang="th-TH" sz="3600" b="1" dirty="0">
                <a:solidFill>
                  <a:schemeClr val="bg1"/>
                </a:solidFill>
              </a:rPr>
              <a:t>แนวการจัดประสบการณ์ </a:t>
            </a:r>
            <a:r>
              <a:rPr lang="th-TH" sz="3600" b="1" dirty="0" smtClean="0">
                <a:solidFill>
                  <a:schemeClr val="bg1"/>
                </a:solidFill>
              </a:rPr>
              <a:t>ที่จัดทำเป็นเอกสาร และมี</a:t>
            </a:r>
            <a:r>
              <a:rPr lang="th-TH" sz="3600" b="1" dirty="0">
                <a:solidFill>
                  <a:schemeClr val="bg1"/>
                </a:solidFill>
              </a:rPr>
              <a:t>การจัดทำเป็นแผนการ</a:t>
            </a:r>
            <a:r>
              <a:rPr lang="th-TH" sz="3600" b="1" dirty="0" smtClean="0">
                <a:solidFill>
                  <a:schemeClr val="bg1"/>
                </a:solidFill>
              </a:rPr>
              <a:t>จัดการเรียนรู้        โดย</a:t>
            </a:r>
            <a:r>
              <a:rPr lang="th-TH" sz="3600" b="1" dirty="0">
                <a:solidFill>
                  <a:schemeClr val="bg1"/>
                </a:solidFill>
              </a:rPr>
              <a:t>มีการกำหนดจุดประสงค์หรือจุดมุ่งหมายที่ชัดเจน   </a:t>
            </a:r>
            <a:r>
              <a:rPr lang="th-TH" sz="3600" b="1" dirty="0" smtClean="0">
                <a:solidFill>
                  <a:schemeClr val="bg1"/>
                </a:solidFill>
              </a:rPr>
              <a:t>  พร้อม</a:t>
            </a:r>
            <a:r>
              <a:rPr lang="th-TH" sz="3600" b="1" dirty="0">
                <a:solidFill>
                  <a:schemeClr val="bg1"/>
                </a:solidFill>
              </a:rPr>
              <a:t>กับกำหนดวิธีการจัดการ</a:t>
            </a:r>
            <a:r>
              <a:rPr lang="th-TH" sz="3600" b="1" dirty="0" smtClean="0">
                <a:solidFill>
                  <a:schemeClr val="bg1"/>
                </a:solidFill>
              </a:rPr>
              <a:t>เรียนรู้           </a:t>
            </a:r>
            <a:r>
              <a:rPr lang="th-TH" sz="3600" b="1" dirty="0">
                <a:solidFill>
                  <a:schemeClr val="bg1"/>
                </a:solidFill>
              </a:rPr>
              <a:t>เพื่อให้ผู้เรียน</a:t>
            </a:r>
            <a:r>
              <a:rPr lang="th-TH" sz="3600" b="1" dirty="0" smtClean="0">
                <a:solidFill>
                  <a:schemeClr val="bg1"/>
                </a:solidFill>
              </a:rPr>
              <a:t>เกิดผล</a:t>
            </a:r>
            <a:br>
              <a:rPr lang="th-TH" sz="3600" b="1" dirty="0" smtClean="0">
                <a:solidFill>
                  <a:schemeClr val="bg1"/>
                </a:solidFill>
              </a:rPr>
            </a:br>
            <a:r>
              <a:rPr lang="th-TH" sz="3600" b="1" dirty="0" smtClean="0">
                <a:solidFill>
                  <a:schemeClr val="bg1"/>
                </a:solidFill>
              </a:rPr>
              <a:t>การ</a:t>
            </a:r>
            <a:r>
              <a:rPr lang="th-TH" sz="3600" b="1" dirty="0">
                <a:solidFill>
                  <a:schemeClr val="bg1"/>
                </a:solidFill>
              </a:rPr>
              <a:t>เรียนรู้ตามจุดประสงค์หรือจุดมุ่งหมายตามที่หลักสูตรกำหนดไว้ </a:t>
            </a:r>
            <a:endParaRPr lang="en-U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862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4"/>
          <p:cNvSpPr txBox="1"/>
          <p:nvPr/>
        </p:nvSpPr>
        <p:spPr>
          <a:xfrm>
            <a:off x="1981200" y="602160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>การออกแบบการเรียนรู้</a:t>
            </a:r>
            <a:r>
              <a:rPr lang="th-TH" sz="4400" b="1" dirty="0">
                <a:solidFill>
                  <a:schemeClr val="bg1"/>
                </a:solidFill>
              </a:rPr>
              <a:t>เพื่อพัฒนาผู้เรียน</a:t>
            </a:r>
            <a:endParaRPr lang="en-US" sz="4400" b="1" dirty="0">
              <a:solidFill>
                <a:srgbClr val="FFFF00"/>
              </a:solidFill>
            </a:endParaRPr>
          </a:p>
        </p:txBody>
      </p:sp>
      <p:sp>
        <p:nvSpPr>
          <p:cNvPr id="17" name="TextBox 4"/>
          <p:cNvSpPr txBox="1"/>
          <p:nvPr/>
        </p:nvSpPr>
        <p:spPr>
          <a:xfrm>
            <a:off x="289560" y="1446813"/>
            <a:ext cx="101295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    การพัฒนาหลักสูตร</a:t>
            </a:r>
            <a:endParaRPr lang="th-TH" sz="3600" b="1" dirty="0" smtClean="0">
              <a:solidFill>
                <a:schemeClr val="bg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529619" y="2506558"/>
            <a:ext cx="2122141" cy="2079784"/>
          </a:xfrm>
          <a:prstGeom prst="rect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8"/>
          <p:cNvSpPr txBox="1"/>
          <p:nvPr/>
        </p:nvSpPr>
        <p:spPr>
          <a:xfrm>
            <a:off x="342309" y="2616163"/>
            <a:ext cx="252346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วิเคราะห์</a:t>
            </a:r>
            <a:b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หลักสูตร</a:t>
            </a:r>
            <a:b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หรือ</a:t>
            </a:r>
            <a:b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พัฒนาหลักสูตร</a:t>
            </a:r>
            <a:endParaRPr lang="en-US" sz="3000" b="1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9" name="TextBox 5"/>
          <p:cNvSpPr txBox="1"/>
          <p:nvPr/>
        </p:nvSpPr>
        <p:spPr>
          <a:xfrm>
            <a:off x="2865770" y="2291466"/>
            <a:ext cx="82296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กระบวนการพัฒนาหลักสูตร       </a:t>
            </a:r>
            <a:r>
              <a:rPr lang="th-TH" sz="36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/>
            </a:r>
            <a:br>
              <a:rPr lang="th-TH" sz="36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6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 </a:t>
            </a:r>
            <a:r>
              <a:rPr lang="en-US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1) </a:t>
            </a:r>
            <a: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การสำรวจและศึกษาข้อมูลพื้นฐาน  </a:t>
            </a:r>
            <a:b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 </a:t>
            </a:r>
            <a:r>
              <a:rPr lang="en-US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2) </a:t>
            </a:r>
            <a: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การสร้างหลักสูตร  </a:t>
            </a:r>
            <a:b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 </a:t>
            </a:r>
            <a:r>
              <a:rPr lang="en-US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3) </a:t>
            </a:r>
            <a: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การทดลองใช้หลักสูตร  </a:t>
            </a:r>
            <a:b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 </a:t>
            </a:r>
            <a:r>
              <a:rPr lang="en-US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4) </a:t>
            </a:r>
            <a: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การปรับปรุงหลักสูตร</a:t>
            </a:r>
            <a:b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endParaRPr lang="en-US" sz="3600" b="1" dirty="0">
              <a:solidFill>
                <a:schemeClr val="bg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79327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2369546" y="655705"/>
            <a:ext cx="458330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I am not OK : You are OK</a:t>
            </a:r>
            <a:endParaRPr lang="th-TH" sz="4400" b="1" dirty="0">
              <a:solidFill>
                <a:srgbClr val="FFFF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2310808" y="2213342"/>
            <a:ext cx="458330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I am OK : You are not OK</a:t>
            </a:r>
            <a:endParaRPr lang="th-TH" sz="4400" b="1" dirty="0">
              <a:solidFill>
                <a:srgbClr val="FFFF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2310808" y="3602666"/>
            <a:ext cx="5256567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I am not OK : You are not OK</a:t>
            </a:r>
            <a:endParaRPr lang="th-TH" sz="4400" b="1" dirty="0">
              <a:solidFill>
                <a:srgbClr val="FFFF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2310808" y="4915793"/>
            <a:ext cx="391004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I am OK : You are OK</a:t>
            </a:r>
            <a:endParaRPr lang="th-TH" sz="4400" b="1" dirty="0">
              <a:solidFill>
                <a:srgbClr val="FFFF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2920408" y="1387542"/>
            <a:ext cx="73914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4400" b="1" dirty="0">
                <a:solidFill>
                  <a:schemeClr val="bg1"/>
                </a:solidFill>
                <a:latin typeface="BrowalliaUPC" pitchFamily="34" charset="-34"/>
                <a:cs typeface="BrowalliaUPC" pitchFamily="34" charset="-34"/>
              </a:rPr>
              <a:t>ชื่นชมคนอื่น ดูถูกตัวเอง ไม่ชอบตัดสินใจ</a:t>
            </a: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2920408" y="2830880"/>
            <a:ext cx="73914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4400" b="1" dirty="0">
                <a:solidFill>
                  <a:schemeClr val="bg1"/>
                </a:solidFill>
                <a:latin typeface="BrowalliaUPC" pitchFamily="34" charset="-34"/>
                <a:cs typeface="BrowalliaUPC" pitchFamily="34" charset="-34"/>
              </a:rPr>
              <a:t>ไม่ไว้ใจใคร</a:t>
            </a: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2920408" y="4144004"/>
            <a:ext cx="73914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4400" b="1" dirty="0">
                <a:solidFill>
                  <a:schemeClr val="bg1"/>
                </a:solidFill>
                <a:latin typeface="BrowalliaUPC" pitchFamily="34" charset="-34"/>
                <a:cs typeface="BrowalliaUPC" pitchFamily="34" charset="-34"/>
              </a:rPr>
              <a:t>ไม่ไว้ใจคนอื่นและไม่เชื่อมั่นตนเอง</a:t>
            </a: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2920408" y="5457131"/>
            <a:ext cx="73914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4400" b="1" dirty="0">
                <a:solidFill>
                  <a:schemeClr val="bg1"/>
                </a:solidFill>
                <a:latin typeface="BrowalliaUPC" pitchFamily="34" charset="-34"/>
                <a:cs typeface="BrowalliaUPC" pitchFamily="34" charset="-34"/>
              </a:rPr>
              <a:t>เชื่อมั่นในตนเอง เคารพผู้อื่น</a:t>
            </a:r>
          </a:p>
        </p:txBody>
      </p:sp>
    </p:spTree>
    <p:extLst>
      <p:ext uri="{BB962C8B-B14F-4D97-AF65-F5344CB8AC3E}">
        <p14:creationId xmlns:p14="http://schemas.microsoft.com/office/powerpoint/2010/main" val="3214648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4"/>
          <p:cNvSpPr txBox="1"/>
          <p:nvPr/>
        </p:nvSpPr>
        <p:spPr>
          <a:xfrm>
            <a:off x="1981200" y="602160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>การออกแบบการเรียนรู้</a:t>
            </a:r>
            <a:r>
              <a:rPr lang="th-TH" sz="4400" b="1" dirty="0">
                <a:solidFill>
                  <a:schemeClr val="bg1"/>
                </a:solidFill>
              </a:rPr>
              <a:t>เพื่อพัฒนาผู้เรียน</a:t>
            </a:r>
            <a:endParaRPr lang="en-US" sz="4400" b="1" dirty="0">
              <a:solidFill>
                <a:srgbClr val="FFFF00"/>
              </a:solidFill>
            </a:endParaRPr>
          </a:p>
        </p:txBody>
      </p:sp>
      <p:sp>
        <p:nvSpPr>
          <p:cNvPr id="17" name="TextBox 4"/>
          <p:cNvSpPr txBox="1"/>
          <p:nvPr/>
        </p:nvSpPr>
        <p:spPr>
          <a:xfrm>
            <a:off x="289560" y="1446813"/>
            <a:ext cx="101295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    การพัฒนาหลักสูตร</a:t>
            </a:r>
            <a:endParaRPr lang="th-TH" sz="3600" b="1" dirty="0" smtClean="0">
              <a:solidFill>
                <a:schemeClr val="bg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529619" y="2506558"/>
            <a:ext cx="2122141" cy="2079784"/>
          </a:xfrm>
          <a:prstGeom prst="rect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8"/>
          <p:cNvSpPr txBox="1"/>
          <p:nvPr/>
        </p:nvSpPr>
        <p:spPr>
          <a:xfrm>
            <a:off x="342309" y="2616163"/>
            <a:ext cx="252346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วิเคราะห์</a:t>
            </a:r>
            <a:b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หลักสูตร</a:t>
            </a:r>
            <a:b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หรือ</a:t>
            </a:r>
            <a:b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พัฒนาหลักสูตร</a:t>
            </a:r>
            <a:endParaRPr lang="en-US" sz="3000" b="1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9" name="TextBox 5"/>
          <p:cNvSpPr txBox="1"/>
          <p:nvPr/>
        </p:nvSpPr>
        <p:spPr>
          <a:xfrm>
            <a:off x="2865770" y="2291466"/>
            <a:ext cx="8229600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rgbClr val="FFFF00"/>
                </a:solidFill>
              </a:rPr>
              <a:t> </a:t>
            </a:r>
            <a:r>
              <a:rPr lang="th-TH" sz="4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องค์ประกอบหลักของ</a:t>
            </a:r>
            <a:r>
              <a:rPr lang="th-TH" sz="40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หลักสูตร</a:t>
            </a:r>
            <a:br>
              <a:rPr lang="th-TH" sz="40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40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   </a:t>
            </a:r>
            <a:r>
              <a:rPr lang="en-US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1) </a:t>
            </a:r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จุดมุ่งหมายของหลักสูตร  </a:t>
            </a:r>
            <a:b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   </a:t>
            </a:r>
            <a:r>
              <a:rPr lang="en-US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2) </a:t>
            </a:r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เนื้อหาสาระ  </a:t>
            </a:r>
            <a:b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   </a:t>
            </a:r>
            <a:r>
              <a:rPr lang="en-US" sz="40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3) </a:t>
            </a:r>
            <a:r>
              <a:rPr lang="th-TH" sz="40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กระบวนการจัดการเรียนรู้</a:t>
            </a:r>
            <a:br>
              <a:rPr lang="th-TH" sz="40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   </a:t>
            </a:r>
            <a:r>
              <a:rPr lang="en-US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4</a:t>
            </a:r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) สื่อการเรียนรู้  </a:t>
            </a:r>
            <a:b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   </a:t>
            </a:r>
            <a:r>
              <a:rPr lang="en-US" sz="40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5</a:t>
            </a:r>
            <a:r>
              <a:rPr lang="en-US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)</a:t>
            </a:r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en-US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การประเมินผล</a:t>
            </a:r>
            <a:endParaRPr lang="en-US" sz="3600" b="1" dirty="0">
              <a:solidFill>
                <a:schemeClr val="bg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35143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4"/>
          <p:cNvSpPr txBox="1"/>
          <p:nvPr/>
        </p:nvSpPr>
        <p:spPr>
          <a:xfrm>
            <a:off x="1981200" y="449760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>โครงสร้างหลักสูตร</a:t>
            </a:r>
            <a:endParaRPr lang="en-US" sz="4400" b="1" dirty="0">
              <a:solidFill>
                <a:srgbClr val="FFFF00"/>
              </a:solidFill>
            </a:endParaRPr>
          </a:p>
        </p:txBody>
      </p:sp>
      <p:sp>
        <p:nvSpPr>
          <p:cNvPr id="12" name="TextBox 5"/>
          <p:cNvSpPr txBox="1"/>
          <p:nvPr/>
        </p:nvSpPr>
        <p:spPr>
          <a:xfrm>
            <a:off x="850900" y="1447800"/>
            <a:ext cx="10452100" cy="6678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1.</a:t>
            </a:r>
            <a:r>
              <a:rPr lang="th-TH" sz="40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ชื่อเรื่อง </a:t>
            </a:r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/>
            </a:r>
            <a:b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en-US" sz="40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2. </a:t>
            </a:r>
            <a:r>
              <a:rPr lang="th-TH" sz="40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ความ</a:t>
            </a:r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เป็นมา  </a:t>
            </a:r>
            <a:r>
              <a:rPr lang="th-TH" sz="40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(</a:t>
            </a:r>
            <a:r>
              <a:rPr lang="th-TH" sz="4000" b="1" dirty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ระบุสภาพปัญหาที่เกิดขึ้นจริง </a:t>
            </a:r>
            <a:r>
              <a:rPr lang="th-TH" sz="40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ความ</a:t>
            </a:r>
            <a:r>
              <a:rPr lang="th-TH" sz="4000" b="1" dirty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สอดคล้องของหลักสูตรกับนโยบาย  </a:t>
            </a:r>
            <a:r>
              <a:rPr lang="th-TH" sz="40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ผล</a:t>
            </a:r>
            <a:r>
              <a:rPr lang="th-TH" sz="4000" b="1" dirty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ที่คาดว่าจะได้รับจากการเรียนรู้ตามหลักสูตรทั้งทางตรงและทางอ้อม)</a:t>
            </a:r>
            <a:r>
              <a:rPr lang="en-US" sz="40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/>
            </a:r>
            <a:br>
              <a:rPr lang="en-US" sz="40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en-US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3</a:t>
            </a:r>
            <a:r>
              <a:rPr lang="en-US" sz="40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. </a:t>
            </a:r>
            <a:r>
              <a:rPr lang="th-TH" sz="40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หลักการ </a:t>
            </a:r>
            <a:r>
              <a:rPr lang="th-TH" sz="4000" b="1" dirty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(ระบุใช้</a:t>
            </a:r>
            <a:r>
              <a:rPr lang="th-TH" sz="40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หลักการ รูปแบบการจัดการเรียนรู้อะไร</a:t>
            </a:r>
            <a:r>
              <a:rPr lang="th-TH" sz="4000" b="1" dirty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ในการดำเนินการจัดการเรียนรู้ตามหลักสูตร)</a:t>
            </a:r>
            <a:r>
              <a:rPr lang="en-US" sz="40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/>
            </a:r>
            <a:br>
              <a:rPr lang="en-US" sz="40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en-US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4</a:t>
            </a:r>
            <a:r>
              <a:rPr lang="en-US" sz="40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. </a:t>
            </a:r>
            <a:r>
              <a:rPr lang="th-TH" sz="40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จุดประสงค์ </a:t>
            </a:r>
            <a:r>
              <a:rPr lang="th-TH" sz="4000" b="1" dirty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(ระบุจุดประสงค์ที่ต้องการให้เกิดจากการเรียนรู้ตามหลักสูตร)</a:t>
            </a:r>
            <a:r>
              <a:rPr lang="en-US" sz="40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/>
            </a:r>
            <a:br>
              <a:rPr lang="en-US" sz="40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en-US" sz="3600" b="1" dirty="0">
                <a:solidFill>
                  <a:schemeClr val="bg1"/>
                </a:solidFill>
              </a:rPr>
              <a:t/>
            </a:r>
            <a:br>
              <a:rPr lang="en-US" sz="3600" b="1" dirty="0">
                <a:solidFill>
                  <a:schemeClr val="bg1"/>
                </a:solidFill>
              </a:rPr>
            </a:br>
            <a:r>
              <a:rPr lang="th-TH" sz="3600" b="1" dirty="0">
                <a:solidFill>
                  <a:schemeClr val="bg1"/>
                </a:solidFill>
              </a:rPr>
              <a:t/>
            </a:r>
            <a:br>
              <a:rPr lang="th-TH" sz="3600" b="1" dirty="0">
                <a:solidFill>
                  <a:schemeClr val="bg1"/>
                </a:solidFill>
              </a:rPr>
            </a:br>
            <a:r>
              <a:rPr lang="th-TH" sz="3600" b="1" dirty="0" smtClean="0">
                <a:solidFill>
                  <a:schemeClr val="bg1"/>
                </a:solidFill>
              </a:rPr>
              <a:t>  </a:t>
            </a:r>
            <a:endParaRPr lang="en-U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5987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4"/>
          <p:cNvSpPr txBox="1"/>
          <p:nvPr/>
        </p:nvSpPr>
        <p:spPr>
          <a:xfrm>
            <a:off x="1981200" y="449760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>โครงสร้างหลักสูตร</a:t>
            </a:r>
            <a:endParaRPr lang="en-US" sz="4400" b="1" dirty="0">
              <a:solidFill>
                <a:srgbClr val="FFFF00"/>
              </a:solidFill>
            </a:endParaRPr>
          </a:p>
        </p:txBody>
      </p:sp>
      <p:sp>
        <p:nvSpPr>
          <p:cNvPr id="12" name="TextBox 5"/>
          <p:cNvSpPr txBox="1"/>
          <p:nvPr/>
        </p:nvSpPr>
        <p:spPr>
          <a:xfrm>
            <a:off x="850900" y="1447800"/>
            <a:ext cx="10452100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4. </a:t>
            </a:r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จุดประสงค์การเรียนรู้  </a:t>
            </a:r>
            <a:r>
              <a:rPr lang="th-TH" sz="40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(ระบุพฤติกรรมที่ต้องการให้เกิดจากการเรียนรู้ในแต่ละเนื้อหาของหลักสูตร )</a:t>
            </a:r>
            <a:r>
              <a:rPr lang="en-US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/>
            </a:r>
            <a:br>
              <a:rPr lang="en-US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en-US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5. </a:t>
            </a:r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โครงสร้างหลักสูตร </a:t>
            </a:r>
            <a:r>
              <a:rPr lang="th-TH" sz="40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(ระบุว่าหลักสูตรนี้  มีโครงสร้างเนื้อหาอะไรบ้าง )</a:t>
            </a:r>
            <a:r>
              <a:rPr lang="en-US" sz="40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/>
            </a:r>
            <a:br>
              <a:rPr lang="en-US" sz="40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en-US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6. </a:t>
            </a:r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ขอบข่ายเนื้อหา </a:t>
            </a:r>
            <a:r>
              <a:rPr lang="th-TH" sz="40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(ระบุรายละเอียดว่า ตามโครงสร้างหลักสูตร มีขอบข่ายเนื้อหาอะไร ใช้ระยะเวลาในการเรียนรู้ในแต่ละเนื้อหาเท่าใด)</a:t>
            </a:r>
            <a:r>
              <a:rPr lang="en-US" sz="4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/>
            </a:r>
            <a:br>
              <a:rPr lang="en-US" sz="4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en-US" sz="40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/>
            </a:r>
            <a:br>
              <a:rPr lang="en-US" sz="40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600" b="1" dirty="0">
                <a:solidFill>
                  <a:schemeClr val="bg1"/>
                </a:solidFill>
              </a:rPr>
              <a:t/>
            </a:r>
            <a:br>
              <a:rPr lang="th-TH" sz="3600" b="1" dirty="0">
                <a:solidFill>
                  <a:schemeClr val="bg1"/>
                </a:solidFill>
              </a:rPr>
            </a:br>
            <a:r>
              <a:rPr lang="th-TH" sz="3600" b="1" dirty="0" smtClean="0">
                <a:solidFill>
                  <a:schemeClr val="bg1"/>
                </a:solidFill>
              </a:rPr>
              <a:t>  </a:t>
            </a:r>
            <a:endParaRPr lang="en-U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68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4"/>
          <p:cNvSpPr txBox="1"/>
          <p:nvPr/>
        </p:nvSpPr>
        <p:spPr>
          <a:xfrm>
            <a:off x="1981200" y="449760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>โครงสร้างหลักสูตร</a:t>
            </a:r>
            <a:endParaRPr lang="en-US" sz="4400" b="1" dirty="0">
              <a:solidFill>
                <a:srgbClr val="FFFF00"/>
              </a:solidFill>
            </a:endParaRPr>
          </a:p>
        </p:txBody>
      </p:sp>
      <p:sp>
        <p:nvSpPr>
          <p:cNvPr id="12" name="TextBox 5"/>
          <p:cNvSpPr txBox="1"/>
          <p:nvPr/>
        </p:nvSpPr>
        <p:spPr>
          <a:xfrm>
            <a:off x="850900" y="1447800"/>
            <a:ext cx="10452100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7. </a:t>
            </a:r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คำอธิบายวิชา</a:t>
            </a:r>
            <a:r>
              <a:rPr lang="en-US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sz="40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(อธิบายข้อมูลโดยรวมว่า การเรียนรู้ตามหลักสูตรมีการศึกษาเรียนรู้  ปฏิบัติอะไร  เพื่ออะไร)</a:t>
            </a:r>
            <a:r>
              <a:rPr lang="en-US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/>
            </a:r>
            <a:br>
              <a:rPr lang="en-US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en-US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8. </a:t>
            </a:r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แนวทางการจัดการเรียนรู้ </a:t>
            </a:r>
            <a:r>
              <a:rPr lang="th-TH" sz="40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(ระบุขั้นตอนการจัดการเรียนรู้ตามหลักสูตร  ให้สอดคล้องกับรูปแบบการจัดการเรียนรู้ที่กำหนดใช้)</a:t>
            </a:r>
            <a:r>
              <a:rPr lang="en-US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/>
            </a:r>
            <a:br>
              <a:rPr lang="en-US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en-US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9. </a:t>
            </a:r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สื่อการเรียนรู้  </a:t>
            </a:r>
            <a:r>
              <a:rPr lang="th-TH" sz="40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(ระบุสื่อ วัสดุ อุปกรณ์ในการจัดการเรียนรู้ที่เกี่ยวข้องทั้งหมด)</a:t>
            </a:r>
            <a:r>
              <a:rPr lang="en-US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/>
            </a:r>
            <a:br>
              <a:rPr lang="en-US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en-US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10. </a:t>
            </a:r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การวัดและประเมินผล </a:t>
            </a:r>
            <a:r>
              <a:rPr lang="th-TH" sz="40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(ระบุว่ามีการวัดและประเมินผลด้านใดบ้าง ด้วยแบบวัดอะไร เพื่ออะไร)</a:t>
            </a:r>
            <a:endParaRPr lang="en-US" sz="4000" b="1" dirty="0" smtClean="0">
              <a:solidFill>
                <a:srgbClr val="FFFF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r>
              <a:rPr lang="en-US" sz="40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/>
            </a:r>
            <a:br>
              <a:rPr lang="en-US" sz="40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40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/>
            </a:r>
            <a:br>
              <a:rPr lang="th-TH" sz="40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</a:t>
            </a:r>
            <a:endParaRPr lang="en-US" sz="4000" b="1" dirty="0">
              <a:solidFill>
                <a:schemeClr val="bg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965242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4"/>
          <p:cNvSpPr txBox="1"/>
          <p:nvPr/>
        </p:nvSpPr>
        <p:spPr>
          <a:xfrm>
            <a:off x="1981200" y="602160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>การออกแบบการเรียนรู้</a:t>
            </a:r>
            <a:r>
              <a:rPr lang="th-TH" sz="4400" b="1" dirty="0">
                <a:solidFill>
                  <a:schemeClr val="bg1"/>
                </a:solidFill>
              </a:rPr>
              <a:t>เพื่อพัฒนาผู้เรียน</a:t>
            </a:r>
            <a:endParaRPr lang="en-US" sz="4400" b="1" dirty="0">
              <a:solidFill>
                <a:srgbClr val="FFFF00"/>
              </a:solidFill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529619" y="2506558"/>
            <a:ext cx="2122141" cy="2079784"/>
          </a:xfrm>
          <a:prstGeom prst="rect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8"/>
          <p:cNvSpPr txBox="1"/>
          <p:nvPr/>
        </p:nvSpPr>
        <p:spPr>
          <a:xfrm>
            <a:off x="342309" y="2616163"/>
            <a:ext cx="252346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วิเคราะห์</a:t>
            </a:r>
            <a:b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หลักสูตร</a:t>
            </a:r>
            <a:b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หรือ</a:t>
            </a:r>
            <a:b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พัฒนาหลักสูตร</a:t>
            </a:r>
            <a:endParaRPr lang="en-US" sz="3000" b="1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9" name="TextBox 5"/>
          <p:cNvSpPr txBox="1"/>
          <p:nvPr/>
        </p:nvSpPr>
        <p:spPr>
          <a:xfrm>
            <a:off x="2865770" y="1559946"/>
            <a:ext cx="862519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rgbClr val="FFFF00"/>
                </a:solidFill>
              </a:rPr>
              <a:t> </a:t>
            </a:r>
            <a:r>
              <a:rPr lang="th-TH" sz="4400" b="1" dirty="0" smtClean="0">
                <a:solidFill>
                  <a:srgbClr val="FFFF00"/>
                </a:solidFill>
              </a:rPr>
              <a:t>คำภาม </a:t>
            </a:r>
            <a:r>
              <a:rPr lang="th-TH" sz="4000" b="1" dirty="0" smtClean="0">
                <a:solidFill>
                  <a:srgbClr val="FFFF00"/>
                </a:solidFill>
              </a:rPr>
              <a:t>ตรวจสอบความเหมาะสมของหลักสูตรเบื้องต้น</a:t>
            </a:r>
            <a:r>
              <a:rPr lang="th-TH" sz="40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/>
            </a:r>
            <a:br>
              <a:rPr lang="th-TH" sz="40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40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 </a:t>
            </a:r>
            <a:r>
              <a:rPr lang="en-US" sz="40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en-US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1) </a:t>
            </a:r>
            <a: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เนื้อหาที่กำหนด ช่วยให้ผู้เรียนมีความสามารถตามจุดมุ่งหมายของหลักสูตรที่กำหนดไว้หรือไม่ </a:t>
            </a:r>
            <a:r>
              <a:rPr lang="en-US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?</a:t>
            </a:r>
            <a: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b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   </a:t>
            </a:r>
            <a:r>
              <a:rPr lang="en-US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2) </a:t>
            </a:r>
            <a: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กระบวนการจัดการเรียนรู้ ช่วยพัฒนาให้ผู้เรียนไปสู่จุดมุ่งหมายของหลักสูตรที่กำหนดไว้หรือไม่ </a:t>
            </a:r>
            <a:r>
              <a:rPr lang="en-US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?</a:t>
            </a:r>
            <a: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b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   </a:t>
            </a:r>
            <a:r>
              <a:rPr lang="en-US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3) </a:t>
            </a:r>
            <a: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สื่อการเรียนรู้ที่กำหนด เหมาะสมกับกระบวนการจัดการเรียนรู้หรือไม่ </a:t>
            </a:r>
            <a:r>
              <a:rPr lang="en-US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?</a:t>
            </a:r>
            <a: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sz="36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/>
            </a:r>
            <a:br>
              <a:rPr lang="th-TH" sz="36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   </a:t>
            </a:r>
            <a:r>
              <a:rPr lang="en-US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4</a:t>
            </a:r>
            <a: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) การออกแบบหลักสูตรโดยรวมสอดคล้องกันหรือไม่</a:t>
            </a:r>
            <a:endParaRPr lang="en-US" sz="3600" b="1" dirty="0">
              <a:solidFill>
                <a:schemeClr val="bg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783044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สี่เหลี่ยมมุมมน 4"/>
          <p:cNvSpPr/>
          <p:nvPr/>
        </p:nvSpPr>
        <p:spPr>
          <a:xfrm>
            <a:off x="388842" y="295512"/>
            <a:ext cx="11231657" cy="1050688"/>
          </a:xfrm>
          <a:prstGeom prst="rect">
            <a:avLst/>
          </a:prstGeom>
          <a:solidFill>
            <a:srgbClr val="FFFF0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th-TH" sz="4400" b="1" dirty="0">
                <a:solidFill>
                  <a:srgbClr val="0000CC"/>
                </a:solidFill>
                <a:latin typeface="AngsanaUPC" pitchFamily="18" charset="-34"/>
                <a:cs typeface="AngsanaUPC" pitchFamily="18" charset="-34"/>
              </a:rPr>
              <a:t> ตัวอย่าง </a:t>
            </a:r>
            <a:r>
              <a:rPr lang="en-US" sz="4400" b="1" dirty="0">
                <a:solidFill>
                  <a:srgbClr val="0000CC"/>
                </a:solidFill>
                <a:latin typeface="AngsanaUPC" pitchFamily="18" charset="-34"/>
                <a:cs typeface="AngsanaUPC" pitchFamily="18" charset="-34"/>
              </a:rPr>
              <a:t>:</a:t>
            </a:r>
            <a:r>
              <a:rPr lang="th-TH" sz="4400" b="1" dirty="0">
                <a:solidFill>
                  <a:srgbClr val="0000CC"/>
                </a:solidFill>
                <a:latin typeface="AngsanaUPC" pitchFamily="18" charset="-34"/>
                <a:cs typeface="AngsanaUPC" pitchFamily="18" charset="-34"/>
              </a:rPr>
              <a:t> แนว</a:t>
            </a:r>
            <a:r>
              <a:rPr lang="th-TH" sz="4400" b="1" kern="1200" dirty="0" smtClean="0">
                <a:solidFill>
                  <a:srgbClr val="0000CC"/>
                </a:solidFill>
                <a:latin typeface="AngsanaUPC" pitchFamily="18" charset="-34"/>
                <a:cs typeface="AngsanaUPC" pitchFamily="18" charset="-34"/>
              </a:rPr>
              <a:t>ทางการจัดการเรียนรู้ (รูปแบบการเรียนการสอน)</a:t>
            </a:r>
            <a:endParaRPr lang="th-TH" sz="4400" kern="1200" dirty="0">
              <a:solidFill>
                <a:srgbClr val="000099"/>
              </a:solidFill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20" name="สี่เหลี่ยมผืนผ้า 19"/>
          <p:cNvSpPr/>
          <p:nvPr/>
        </p:nvSpPr>
        <p:spPr>
          <a:xfrm>
            <a:off x="952500" y="1288216"/>
            <a:ext cx="10337800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dirty="0" smtClean="0">
                <a:solidFill>
                  <a:srgbClr val="FFFF00"/>
                </a:solidFill>
                <a:latin typeface="FreesiaUPC" pitchFamily="34" charset="-34"/>
                <a:cs typeface="FreesiaUPC" pitchFamily="34" charset="-34"/>
              </a:rPr>
              <a:t/>
            </a:r>
            <a:br>
              <a:rPr lang="th-TH" sz="3200" dirty="0" smtClean="0">
                <a:solidFill>
                  <a:srgbClr val="FFFF00"/>
                </a:solidFill>
                <a:latin typeface="FreesiaUPC" pitchFamily="34" charset="-34"/>
                <a:cs typeface="FreesiaUPC" pitchFamily="34" charset="-34"/>
              </a:rPr>
            </a:br>
            <a:r>
              <a:rPr lang="en-US" sz="4000" b="1" dirty="0" smtClean="0">
                <a:solidFill>
                  <a:srgbClr val="FFFF00"/>
                </a:solidFill>
                <a:latin typeface="FreesiaUPC" pitchFamily="34" charset="-34"/>
                <a:cs typeface="FreesiaUPC" pitchFamily="34" charset="-34"/>
              </a:rPr>
              <a:t>1. </a:t>
            </a:r>
            <a:r>
              <a:rPr lang="th-TH" sz="40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เน้นการพัฒนาทักษะกระบวนการ    มีขั้นตอนดังนี้</a:t>
            </a:r>
            <a:endParaRPr lang="en-US" sz="4000" b="1" dirty="0" smtClean="0">
              <a:solidFill>
                <a:srgbClr val="FFFF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lvl="0"/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</a:t>
            </a:r>
            <a:r>
              <a:rPr lang="en-US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1.</a:t>
            </a:r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ให้ผู้เรียนเผชิญปัญหา </a:t>
            </a:r>
            <a:r>
              <a:rPr lang="en-US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/ </a:t>
            </a:r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สถานการณ์จริง</a:t>
            </a:r>
            <a:endParaRPr lang="en-US" sz="4000" b="1" dirty="0" smtClean="0">
              <a:solidFill>
                <a:schemeClr val="bg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lvl="0"/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</a:t>
            </a:r>
            <a:r>
              <a:rPr lang="en-US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2. </a:t>
            </a:r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ผู้เรียนแสดงความคิดเห็นต่อ ปัญหา </a:t>
            </a:r>
            <a:r>
              <a:rPr lang="en-US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/ </a:t>
            </a:r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สถานการณ์</a:t>
            </a:r>
            <a:endParaRPr lang="en-US" sz="4000" b="1" dirty="0" smtClean="0">
              <a:solidFill>
                <a:schemeClr val="bg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lvl="0"/>
            <a:r>
              <a:rPr lang="en-US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3. </a:t>
            </a:r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ผู้เรียนดำเนินการแสวงหาความรู้</a:t>
            </a:r>
            <a:endParaRPr lang="en-US" sz="4000" b="1" dirty="0" smtClean="0">
              <a:solidFill>
                <a:schemeClr val="bg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lvl="0"/>
            <a:r>
              <a:rPr lang="en-US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4. </a:t>
            </a:r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ผู้เรียนวิเคราะห์ข้อมูล  สรุปผลข้อมูล  นำเสนอ  อภิปรายผล</a:t>
            </a:r>
            <a:endParaRPr lang="en-US" sz="4000" b="1" dirty="0" smtClean="0">
              <a:solidFill>
                <a:schemeClr val="bg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lvl="0"/>
            <a:r>
              <a:rPr lang="en-US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5. </a:t>
            </a:r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ผู้เรียนกำหนดประเด็นปัญหาที่ต้องการสืบ และ ค้นหาต่อไป</a:t>
            </a:r>
            <a:endParaRPr lang="en-US" sz="4000" dirty="0" smtClean="0">
              <a:solidFill>
                <a:schemeClr val="bg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766267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สี่เหลี่ยมมุมมน 4"/>
          <p:cNvSpPr/>
          <p:nvPr/>
        </p:nvSpPr>
        <p:spPr>
          <a:xfrm>
            <a:off x="388842" y="295512"/>
            <a:ext cx="11231657" cy="1050688"/>
          </a:xfrm>
          <a:prstGeom prst="rect">
            <a:avLst/>
          </a:prstGeom>
          <a:solidFill>
            <a:srgbClr val="FFFF0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th-TH" sz="4400" b="1" dirty="0">
                <a:solidFill>
                  <a:srgbClr val="0000CC"/>
                </a:solidFill>
                <a:latin typeface="AngsanaUPC" pitchFamily="18" charset="-34"/>
                <a:cs typeface="AngsanaUPC" pitchFamily="18" charset="-34"/>
              </a:rPr>
              <a:t> ตัวอย่าง </a:t>
            </a:r>
            <a:r>
              <a:rPr lang="en-US" sz="4400" b="1" dirty="0">
                <a:solidFill>
                  <a:srgbClr val="0000CC"/>
                </a:solidFill>
                <a:latin typeface="AngsanaUPC" pitchFamily="18" charset="-34"/>
                <a:cs typeface="AngsanaUPC" pitchFamily="18" charset="-34"/>
              </a:rPr>
              <a:t>:</a:t>
            </a:r>
            <a:r>
              <a:rPr lang="th-TH" sz="4400" b="1" dirty="0">
                <a:solidFill>
                  <a:srgbClr val="0000CC"/>
                </a:solidFill>
                <a:latin typeface="AngsanaUPC" pitchFamily="18" charset="-34"/>
                <a:cs typeface="AngsanaUPC" pitchFamily="18" charset="-34"/>
              </a:rPr>
              <a:t> แนว</a:t>
            </a:r>
            <a:r>
              <a:rPr lang="th-TH" sz="4400" b="1" kern="1200" dirty="0" smtClean="0">
                <a:solidFill>
                  <a:srgbClr val="0000CC"/>
                </a:solidFill>
                <a:latin typeface="AngsanaUPC" pitchFamily="18" charset="-34"/>
                <a:cs typeface="AngsanaUPC" pitchFamily="18" charset="-34"/>
              </a:rPr>
              <a:t>ทางการจัดการเรียนรู้ (รูปแบบการเรียนการสอน)</a:t>
            </a:r>
            <a:endParaRPr lang="th-TH" sz="4400" kern="1200" dirty="0">
              <a:solidFill>
                <a:srgbClr val="000099"/>
              </a:solidFill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20" name="สี่เหลี่ยมผืนผ้า 19"/>
          <p:cNvSpPr/>
          <p:nvPr/>
        </p:nvSpPr>
        <p:spPr>
          <a:xfrm>
            <a:off x="952500" y="958601"/>
            <a:ext cx="103378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000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/>
            </a:r>
            <a:br>
              <a:rPr lang="th-TH" sz="4000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en-US" sz="4000" b="1" dirty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2</a:t>
            </a:r>
            <a:r>
              <a:rPr lang="en-US" sz="40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. </a:t>
            </a:r>
            <a:r>
              <a:rPr lang="th-TH" sz="40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เน้นการคิดแก้ปัญหาอนาคต  มีขั้นตอนดังนี้</a:t>
            </a:r>
            <a:br>
              <a:rPr lang="th-TH" sz="40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40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	</a:t>
            </a:r>
            <a:r>
              <a:rPr lang="en-US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1  </a:t>
            </a:r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การนำสภาพการณ์อนาคตเข้าสู่ระบบการคิด</a:t>
            </a:r>
            <a:r>
              <a:rPr lang="en-US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/>
            </a:r>
            <a:br>
              <a:rPr lang="en-US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en-US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	2  </a:t>
            </a:r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การระดมสมองเพื่อค้นหาปัญหา</a:t>
            </a:r>
            <a:b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	</a:t>
            </a:r>
            <a:r>
              <a:rPr lang="en-US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3  </a:t>
            </a:r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การสรุปปัญหาและจัดลำดับความสำคัญของปัญหา</a:t>
            </a:r>
            <a:r>
              <a:rPr lang="en-US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/>
            </a:r>
            <a:br>
              <a:rPr lang="en-US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en-US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	4  </a:t>
            </a:r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การระดมสมองหาวิธีแก้ปัญหา</a:t>
            </a:r>
            <a:b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	</a:t>
            </a:r>
            <a:r>
              <a:rPr lang="en-US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5  </a:t>
            </a:r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การเลือกวิธีการแก้ปัญหาที่ดีที่สุด</a:t>
            </a:r>
            <a:b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	</a:t>
            </a:r>
            <a:r>
              <a:rPr lang="en-US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6  </a:t>
            </a:r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การนำเสนอวิธีการแก้ปัญหาอนาคต</a:t>
            </a:r>
            <a:endParaRPr lang="en-US" sz="4000" b="1" dirty="0" smtClean="0">
              <a:solidFill>
                <a:schemeClr val="bg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endParaRPr lang="en-US" sz="4000" dirty="0" smtClean="0">
              <a:solidFill>
                <a:schemeClr val="bg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56859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-2564" y="0"/>
            <a:ext cx="12192000" cy="6858000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สี่เหลี่ยมมุมมน 4"/>
          <p:cNvSpPr/>
          <p:nvPr/>
        </p:nvSpPr>
        <p:spPr>
          <a:xfrm>
            <a:off x="388842" y="295512"/>
            <a:ext cx="11231657" cy="1050688"/>
          </a:xfrm>
          <a:prstGeom prst="rect">
            <a:avLst/>
          </a:prstGeom>
          <a:solidFill>
            <a:srgbClr val="FFFF0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th-TH" sz="4400" b="1" dirty="0">
                <a:solidFill>
                  <a:srgbClr val="0000CC"/>
                </a:solidFill>
                <a:latin typeface="AngsanaUPC" pitchFamily="18" charset="-34"/>
                <a:cs typeface="AngsanaUPC" pitchFamily="18" charset="-34"/>
              </a:rPr>
              <a:t> ตัวอย่าง </a:t>
            </a:r>
            <a:r>
              <a:rPr lang="en-US" sz="4400" b="1" dirty="0">
                <a:solidFill>
                  <a:srgbClr val="0000CC"/>
                </a:solidFill>
                <a:latin typeface="AngsanaUPC" pitchFamily="18" charset="-34"/>
                <a:cs typeface="AngsanaUPC" pitchFamily="18" charset="-34"/>
              </a:rPr>
              <a:t>:</a:t>
            </a:r>
            <a:r>
              <a:rPr lang="th-TH" sz="4400" b="1" dirty="0">
                <a:solidFill>
                  <a:srgbClr val="0000CC"/>
                </a:solidFill>
                <a:latin typeface="AngsanaUPC" pitchFamily="18" charset="-34"/>
                <a:cs typeface="AngsanaUPC" pitchFamily="18" charset="-34"/>
              </a:rPr>
              <a:t> แนว</a:t>
            </a:r>
            <a:r>
              <a:rPr lang="th-TH" sz="4400" b="1" kern="1200" dirty="0" smtClean="0">
                <a:solidFill>
                  <a:srgbClr val="0000CC"/>
                </a:solidFill>
                <a:latin typeface="AngsanaUPC" pitchFamily="18" charset="-34"/>
                <a:cs typeface="AngsanaUPC" pitchFamily="18" charset="-34"/>
              </a:rPr>
              <a:t>ทางการจัดการเรียนรู้ (รูปแบบการเรียนการสอน)</a:t>
            </a:r>
            <a:endParaRPr lang="th-TH" sz="4400" kern="1200" dirty="0">
              <a:solidFill>
                <a:srgbClr val="000099"/>
              </a:solidFill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20" name="สี่เหลี่ยมผืนผ้า 19"/>
          <p:cNvSpPr/>
          <p:nvPr/>
        </p:nvSpPr>
        <p:spPr>
          <a:xfrm>
            <a:off x="952499" y="969234"/>
            <a:ext cx="10796477" cy="6217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000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/>
            </a:r>
            <a:br>
              <a:rPr lang="th-TH" sz="4000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en-US" sz="40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3. </a:t>
            </a:r>
            <a:r>
              <a:rPr lang="th-TH" sz="40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การสอนแบบอุปนัย  มีขั้นตอนดังนี้</a:t>
            </a:r>
            <a:endParaRPr lang="en-US" sz="4000" b="1" dirty="0" smtClean="0">
              <a:solidFill>
                <a:srgbClr val="FFFF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en-US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</a:t>
            </a:r>
            <a:r>
              <a:rPr lang="en-US" sz="3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1. </a:t>
            </a:r>
            <a:r>
              <a:rPr lang="th-TH" sz="3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ขั้นเตรียม  </a:t>
            </a:r>
            <a:r>
              <a:rPr lang="th-TH" sz="3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การทบทวนความรู้เดิม</a:t>
            </a:r>
            <a:r>
              <a:rPr lang="en-US" sz="34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en-US" sz="3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/>
            </a:r>
            <a:br>
              <a:rPr lang="en-US" sz="3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en-US" sz="3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</a:t>
            </a:r>
            <a:r>
              <a:rPr lang="en-US" sz="3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2. </a:t>
            </a:r>
            <a:r>
              <a:rPr lang="th-TH" sz="3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ขั้นแสดง  </a:t>
            </a:r>
            <a:r>
              <a:rPr lang="th-TH" sz="3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การเสนอกรณีตัวอย่างต่าง ๆ ให้ผู้เรียนพิจารณา เปรียบเทียบ </a:t>
            </a:r>
            <a:r>
              <a:rPr lang="en-US" sz="3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/>
            </a:r>
            <a:br>
              <a:rPr lang="en-US" sz="3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en-US" sz="3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3. </a:t>
            </a:r>
            <a:r>
              <a:rPr lang="th-TH" sz="3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ขั้นเปรียบเทียบและรวบรวม </a:t>
            </a:r>
            <a:r>
              <a:rPr lang="th-TH" sz="3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เป็นขั้นหาองค์ประกอบร่วมจากกรณีตัวอย่าง  เพื่อเตรียมสรุปกฎเกณฑ์   </a:t>
            </a:r>
            <a:endParaRPr lang="en-US" sz="3400" b="1" dirty="0" smtClean="0">
              <a:solidFill>
                <a:schemeClr val="bg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r>
              <a:rPr lang="th-TH" sz="3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en-US" sz="3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</a:t>
            </a:r>
            <a:r>
              <a:rPr lang="en-US" sz="3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4. </a:t>
            </a:r>
            <a:r>
              <a:rPr lang="th-TH" sz="3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ขั้นสรุป  </a:t>
            </a:r>
            <a:r>
              <a:rPr lang="th-TH" sz="3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การนำข้อสังเกตต่าง ๆ จากกรณีตัวอย่าง มาสรุปเป็นกฎเกณฑ์ ด้วยตัวผู้เรียนเอง </a:t>
            </a:r>
            <a:endParaRPr lang="en-US" sz="3400" b="1" dirty="0" smtClean="0">
              <a:solidFill>
                <a:schemeClr val="bg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r>
              <a:rPr lang="th-TH" sz="3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en-US" sz="3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5. </a:t>
            </a:r>
            <a:r>
              <a:rPr lang="th-TH" sz="3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ขั้นนำไปใช้   </a:t>
            </a:r>
            <a:r>
              <a:rPr lang="th-TH" sz="3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ขั้นทดลองความเข้าใจว่า สามารถนำไปใช้ในการแก้ปัญหาหรือพัฒนา ได้หรือไม่ </a:t>
            </a:r>
            <a:endParaRPr lang="en-US" sz="3400" b="1" dirty="0" smtClean="0">
              <a:solidFill>
                <a:schemeClr val="bg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endParaRPr lang="en-US" sz="4000" dirty="0" smtClean="0">
              <a:solidFill>
                <a:srgbClr val="FFFF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81091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สี่เหลี่ยมมุมมน 4"/>
          <p:cNvSpPr/>
          <p:nvPr/>
        </p:nvSpPr>
        <p:spPr>
          <a:xfrm>
            <a:off x="388842" y="295512"/>
            <a:ext cx="11231657" cy="1050688"/>
          </a:xfrm>
          <a:prstGeom prst="rect">
            <a:avLst/>
          </a:prstGeom>
          <a:solidFill>
            <a:srgbClr val="FFFF0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th-TH" sz="4400" b="1" dirty="0">
                <a:solidFill>
                  <a:srgbClr val="0000CC"/>
                </a:solidFill>
                <a:latin typeface="AngsanaUPC" pitchFamily="18" charset="-34"/>
                <a:cs typeface="AngsanaUPC" pitchFamily="18" charset="-34"/>
              </a:rPr>
              <a:t> ตัวอย่าง </a:t>
            </a:r>
            <a:r>
              <a:rPr lang="en-US" sz="4400" b="1" dirty="0">
                <a:solidFill>
                  <a:srgbClr val="0000CC"/>
                </a:solidFill>
                <a:latin typeface="AngsanaUPC" pitchFamily="18" charset="-34"/>
                <a:cs typeface="AngsanaUPC" pitchFamily="18" charset="-34"/>
              </a:rPr>
              <a:t>:</a:t>
            </a:r>
            <a:r>
              <a:rPr lang="th-TH" sz="4400" b="1" dirty="0">
                <a:solidFill>
                  <a:srgbClr val="0000CC"/>
                </a:solidFill>
                <a:latin typeface="AngsanaUPC" pitchFamily="18" charset="-34"/>
                <a:cs typeface="AngsanaUPC" pitchFamily="18" charset="-34"/>
              </a:rPr>
              <a:t> แนว</a:t>
            </a:r>
            <a:r>
              <a:rPr lang="th-TH" sz="4400" b="1" kern="1200" dirty="0" smtClean="0">
                <a:solidFill>
                  <a:srgbClr val="0000CC"/>
                </a:solidFill>
                <a:latin typeface="AngsanaUPC" pitchFamily="18" charset="-34"/>
                <a:cs typeface="AngsanaUPC" pitchFamily="18" charset="-34"/>
              </a:rPr>
              <a:t>ทางการจัดการเรียนรู้ (รูปแบบการเรียนการสอน)</a:t>
            </a:r>
            <a:endParaRPr lang="th-TH" sz="4400" kern="1200" dirty="0">
              <a:solidFill>
                <a:srgbClr val="000099"/>
              </a:solidFill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20" name="สี่เหลี่ยมผืนผ้า 19"/>
          <p:cNvSpPr/>
          <p:nvPr/>
        </p:nvSpPr>
        <p:spPr>
          <a:xfrm>
            <a:off x="952499" y="969234"/>
            <a:ext cx="10796477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000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/>
            </a:r>
            <a:br>
              <a:rPr lang="th-TH" sz="4000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en-US" sz="4000" b="1" dirty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4</a:t>
            </a:r>
            <a:r>
              <a:rPr lang="en-US" sz="40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. </a:t>
            </a:r>
            <a:r>
              <a:rPr lang="th-TH" sz="40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การสอนแบบนิรนัย  มีขั้นตอนดังนี้</a:t>
            </a:r>
            <a:endParaRPr lang="en-US" sz="4000" b="1" dirty="0" smtClean="0">
              <a:solidFill>
                <a:srgbClr val="FFFF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r>
              <a:rPr lang="th-TH" sz="44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 </a:t>
            </a:r>
            <a:r>
              <a:rPr lang="en-US" sz="44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   </a:t>
            </a:r>
            <a:r>
              <a:rPr lang="en-US" sz="3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1. </a:t>
            </a:r>
            <a:r>
              <a:rPr lang="th-TH" sz="3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ขั้นอธิบายปัญหา </a:t>
            </a:r>
            <a:r>
              <a:rPr lang="th-TH" sz="3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ระบุสิ่งที่จะสอนในแง่ของปัญหา เพื่อยั่วยุให้ผู้เรียนเกิดความสนใจ</a:t>
            </a:r>
            <a:r>
              <a:rPr lang="en-US" sz="34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en-US" sz="3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br>
              <a:rPr lang="en-US" sz="3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en-US" sz="3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</a:t>
            </a:r>
            <a:r>
              <a:rPr lang="en-US" sz="3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2. </a:t>
            </a:r>
            <a:r>
              <a:rPr lang="th-TH" sz="3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ขั้นอธิบายข้อสรุป</a:t>
            </a:r>
            <a:r>
              <a:rPr lang="en-US" sz="3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</a:t>
            </a:r>
            <a:r>
              <a:rPr lang="th-TH" sz="3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การนำข้อสรุป กฎ หรือนิยามมากกว่า</a:t>
            </a:r>
            <a:r>
              <a:rPr lang="en-US" sz="3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1 </a:t>
            </a:r>
            <a:r>
              <a:rPr lang="th-TH" sz="3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อย่าง  มาอธิบาย เพื่อให้ผู้เรียนเลือกใช้ในการแก้ปัญหา </a:t>
            </a:r>
            <a:endParaRPr lang="en-US" sz="3400" b="1" dirty="0" smtClean="0">
              <a:solidFill>
                <a:schemeClr val="bg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r>
              <a:rPr lang="en-US" sz="34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en-US" sz="3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</a:t>
            </a:r>
            <a:r>
              <a:rPr lang="en-US" sz="3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3. </a:t>
            </a:r>
            <a:r>
              <a:rPr lang="th-TH" sz="3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ขั้นตกลงใจ  </a:t>
            </a:r>
            <a:r>
              <a:rPr lang="th-TH" sz="3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ผู้เรียนเลือกข้อสรุป กฎหรือนิยาม ที่จะนำมาใช้ในการแก้ปัญหา </a:t>
            </a:r>
            <a:endParaRPr lang="en-US" sz="3400" b="1" dirty="0" smtClean="0">
              <a:solidFill>
                <a:schemeClr val="bg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r>
              <a:rPr lang="th-TH" sz="3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</a:t>
            </a:r>
            <a:r>
              <a:rPr lang="en-US" sz="3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</a:t>
            </a:r>
            <a:r>
              <a:rPr lang="en-US" sz="3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4. </a:t>
            </a:r>
            <a:r>
              <a:rPr lang="th-TH" sz="3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ขั้นพิสูจน์หรือขั้นตรวจสอบ  </a:t>
            </a:r>
            <a:r>
              <a:rPr lang="th-TH" sz="3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เป็นขั้นที่สรุปกฎหรือนิยามว่า เป็นความจริงหรือไม่   โดยผู้เรียนค้นคว้าจากตำราต่างๆ และข้อสรุปที่ได้จากการทดลอง มาพิสูจน์ว่าเป็นความจริง จึงจะเป็นความรู้ที่ถูกต้อง </a:t>
            </a:r>
            <a:endParaRPr lang="en-US" sz="3400" b="1" dirty="0" smtClean="0">
              <a:solidFill>
                <a:schemeClr val="bg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endParaRPr lang="en-US" sz="3400" b="1" dirty="0" smtClean="0">
              <a:solidFill>
                <a:schemeClr val="bg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1330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-4278" y="0"/>
            <a:ext cx="12192000" cy="6858000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สี่เหลี่ยมมุมมน 4"/>
          <p:cNvSpPr/>
          <p:nvPr/>
        </p:nvSpPr>
        <p:spPr>
          <a:xfrm>
            <a:off x="388842" y="295512"/>
            <a:ext cx="11231657" cy="1050688"/>
          </a:xfrm>
          <a:prstGeom prst="rect">
            <a:avLst/>
          </a:prstGeom>
          <a:solidFill>
            <a:srgbClr val="FFFF0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th-TH" sz="4400" b="1" dirty="0">
                <a:solidFill>
                  <a:srgbClr val="0000CC"/>
                </a:solidFill>
                <a:latin typeface="AngsanaUPC" pitchFamily="18" charset="-34"/>
                <a:cs typeface="AngsanaUPC" pitchFamily="18" charset="-34"/>
              </a:rPr>
              <a:t> ตัวอย่าง </a:t>
            </a:r>
            <a:r>
              <a:rPr lang="en-US" sz="4400" b="1" dirty="0">
                <a:solidFill>
                  <a:srgbClr val="0000CC"/>
                </a:solidFill>
                <a:latin typeface="AngsanaUPC" pitchFamily="18" charset="-34"/>
                <a:cs typeface="AngsanaUPC" pitchFamily="18" charset="-34"/>
              </a:rPr>
              <a:t>:</a:t>
            </a:r>
            <a:r>
              <a:rPr lang="th-TH" sz="4400" b="1" dirty="0">
                <a:solidFill>
                  <a:srgbClr val="0000CC"/>
                </a:solidFill>
                <a:latin typeface="AngsanaUPC" pitchFamily="18" charset="-34"/>
                <a:cs typeface="AngsanaUPC" pitchFamily="18" charset="-34"/>
              </a:rPr>
              <a:t> แนว</a:t>
            </a:r>
            <a:r>
              <a:rPr lang="th-TH" sz="4400" b="1" kern="1200" dirty="0" smtClean="0">
                <a:solidFill>
                  <a:srgbClr val="0000CC"/>
                </a:solidFill>
                <a:latin typeface="AngsanaUPC" pitchFamily="18" charset="-34"/>
                <a:cs typeface="AngsanaUPC" pitchFamily="18" charset="-34"/>
              </a:rPr>
              <a:t>ทางการจัดการเรียนรู้ (รูปแบบการเรียนการสอน)</a:t>
            </a:r>
            <a:endParaRPr lang="th-TH" sz="4400" kern="1200" dirty="0">
              <a:solidFill>
                <a:srgbClr val="000099"/>
              </a:solidFill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20" name="สี่เหลี่ยมผืนผ้า 19"/>
          <p:cNvSpPr/>
          <p:nvPr/>
        </p:nvSpPr>
        <p:spPr>
          <a:xfrm>
            <a:off x="952499" y="969234"/>
            <a:ext cx="10796477" cy="59554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000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/>
            </a:r>
            <a:br>
              <a:rPr lang="th-TH" sz="4000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en-US" sz="40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5. </a:t>
            </a:r>
            <a:r>
              <a:rPr lang="th-TH" sz="36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การสอนรูปแบบ</a:t>
            </a:r>
            <a:r>
              <a:rPr lang="th-TH" sz="3600" b="1" dirty="0" err="1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จิ๊กซอร์</a:t>
            </a:r>
            <a:r>
              <a:rPr lang="th-TH" sz="36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มีขั้นตอน ดังนี้</a:t>
            </a:r>
            <a:endParaRPr lang="en-US" sz="3600" b="1" dirty="0" smtClean="0">
              <a:solidFill>
                <a:srgbClr val="FFFF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r>
              <a:rPr lang="en-US" sz="36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 </a:t>
            </a:r>
            <a:r>
              <a:rPr lang="en-US" sz="36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   </a:t>
            </a:r>
            <a:r>
              <a:rPr lang="en-US" sz="33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1. </a:t>
            </a:r>
            <a:r>
              <a:rPr lang="th-TH" sz="33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จัดแบ่งผู้เรียนเป็นกลุ่ม เรียกกลุ่มนี้ว่า กลุ่มบ้านของเรา </a:t>
            </a:r>
            <a:br>
              <a:rPr lang="th-TH" sz="33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3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en-US" sz="33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2. </a:t>
            </a:r>
            <a:r>
              <a:rPr lang="th-TH" sz="33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สมาชิกในกลุ่มบ้านของเรา และกลุ่มอื่น ศึกษาเนื้อหาตามที่ผู้สอนมอบหมาย</a:t>
            </a:r>
            <a:br>
              <a:rPr lang="th-TH" sz="33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3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en-US" sz="33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3. </a:t>
            </a:r>
            <a:r>
              <a:rPr lang="th-TH" sz="33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สมาชิกในกลุ่มบ้านของเรา  แยกย้ายไปรวมกับสมาชิกกลุ่มอื่น เพื่อไปเรียนรู้เนื้อหาที่เกี่ยวข้องกัน</a:t>
            </a:r>
            <a:endParaRPr lang="en-US" sz="3300" b="1" dirty="0" smtClean="0">
              <a:solidFill>
                <a:schemeClr val="bg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r>
              <a:rPr lang="th-TH" sz="33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en-US" sz="33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4. </a:t>
            </a:r>
            <a:r>
              <a:rPr lang="th-TH" sz="33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สมาชิกในกลุ่มบ้านของเรา และกลุ่มอื่น กลับเข้ากลุ่มพร้อมนำเนื้อหาที่ได้เรียนรู้มา ถ่ายทอดให้สมาชิกภายในกลุ่ม สรุปเป็นภาพรวม ตามกิจกรรมที่ผู้สอนมอบหมาย</a:t>
            </a:r>
            <a:br>
              <a:rPr lang="th-TH" sz="33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3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en-US" sz="33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5. </a:t>
            </a:r>
            <a:r>
              <a:rPr lang="th-TH" sz="33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ผู้เรียนทุกคนทำแบบทดสอบ เป็นรายบุคคล และนำคะแนนของทุกคนในกลุ่มมารวมกัน (หรือหาค่าเฉลี่ย ) เป็นคะแนนกลุ่ม </a:t>
            </a:r>
            <a:endParaRPr lang="en-US" sz="3300" b="1" dirty="0" smtClean="0">
              <a:solidFill>
                <a:schemeClr val="bg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endParaRPr lang="en-US" sz="3400" b="1" dirty="0" smtClean="0">
              <a:solidFill>
                <a:schemeClr val="bg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77781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รูปห้าเหลี่ยม 5"/>
          <p:cNvSpPr/>
          <p:nvPr/>
        </p:nvSpPr>
        <p:spPr>
          <a:xfrm>
            <a:off x="2200939" y="2029038"/>
            <a:ext cx="3429000" cy="1600200"/>
          </a:xfrm>
          <a:prstGeom prst="homePlat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200939" y="2486238"/>
            <a:ext cx="304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000" b="1" dirty="0" smtClean="0"/>
              <a:t>คุณภาพการศึกษา</a:t>
            </a:r>
            <a:endParaRPr lang="en-US" sz="4000" b="1" dirty="0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5629939" y="1952838"/>
            <a:ext cx="3505200" cy="1752600"/>
          </a:xfrm>
          <a:prstGeom prst="rect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706139" y="2153399"/>
            <a:ext cx="3352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000" b="1" dirty="0" smtClean="0"/>
              <a:t>คุณภาพ</a:t>
            </a:r>
            <a:br>
              <a:rPr lang="th-TH" sz="4000" b="1" dirty="0" smtClean="0"/>
            </a:br>
            <a:r>
              <a:rPr lang="th-TH" sz="4000" b="1" dirty="0" smtClean="0"/>
              <a:t>การจัดการศึกษา</a:t>
            </a:r>
            <a:endParaRPr lang="en-US" sz="4000" b="1" dirty="0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5629939" y="4086438"/>
            <a:ext cx="3505200" cy="1752600"/>
          </a:xfrm>
          <a:prstGeom prst="rect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9"/>
          <p:cNvSpPr txBox="1"/>
          <p:nvPr/>
        </p:nvSpPr>
        <p:spPr>
          <a:xfrm>
            <a:off x="5706139" y="4597752"/>
            <a:ext cx="335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000" b="1" dirty="0" smtClean="0"/>
              <a:t>คุณภาพผู้เรียน</a:t>
            </a:r>
            <a:endParaRPr lang="en-US" sz="4000" b="1" dirty="0"/>
          </a:p>
        </p:txBody>
      </p:sp>
      <p:sp>
        <p:nvSpPr>
          <p:cNvPr id="12" name="ลูกศรขวาท้ายขีด 11"/>
          <p:cNvSpPr/>
          <p:nvPr/>
        </p:nvSpPr>
        <p:spPr>
          <a:xfrm rot="5400000">
            <a:off x="6849139" y="3476838"/>
            <a:ext cx="838200" cy="990600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กล่องข้อความ 12"/>
          <p:cNvSpPr txBox="1"/>
          <p:nvPr/>
        </p:nvSpPr>
        <p:spPr>
          <a:xfrm>
            <a:off x="1283855" y="438704"/>
            <a:ext cx="97074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การออกแบบการเรียนรู้เพื่อพัฒนาผู้เรียน</a:t>
            </a:r>
            <a:endParaRPr lang="th-TH" sz="4400" b="1" dirty="0">
              <a:solidFill>
                <a:srgbClr val="FFFF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22350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สี่เหลี่ยมมุมมน 4"/>
          <p:cNvSpPr/>
          <p:nvPr/>
        </p:nvSpPr>
        <p:spPr>
          <a:xfrm>
            <a:off x="388842" y="295512"/>
            <a:ext cx="11231657" cy="1050688"/>
          </a:xfrm>
          <a:prstGeom prst="rect">
            <a:avLst/>
          </a:prstGeom>
          <a:solidFill>
            <a:srgbClr val="FFFF0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th-TH" sz="4400" b="1" dirty="0">
                <a:solidFill>
                  <a:srgbClr val="0000CC"/>
                </a:solidFill>
                <a:latin typeface="AngsanaUPC" pitchFamily="18" charset="-34"/>
                <a:cs typeface="AngsanaUPC" pitchFamily="18" charset="-34"/>
              </a:rPr>
              <a:t> ตัวอย่าง </a:t>
            </a:r>
            <a:r>
              <a:rPr lang="en-US" sz="4400" b="1" dirty="0">
                <a:solidFill>
                  <a:srgbClr val="0000CC"/>
                </a:solidFill>
                <a:latin typeface="AngsanaUPC" pitchFamily="18" charset="-34"/>
                <a:cs typeface="AngsanaUPC" pitchFamily="18" charset="-34"/>
              </a:rPr>
              <a:t>:</a:t>
            </a:r>
            <a:r>
              <a:rPr lang="th-TH" sz="4400" b="1" dirty="0">
                <a:solidFill>
                  <a:srgbClr val="0000CC"/>
                </a:solidFill>
                <a:latin typeface="AngsanaUPC" pitchFamily="18" charset="-34"/>
                <a:cs typeface="AngsanaUPC" pitchFamily="18" charset="-34"/>
              </a:rPr>
              <a:t> แนว</a:t>
            </a:r>
            <a:r>
              <a:rPr lang="th-TH" sz="4400" b="1" kern="1200" dirty="0" smtClean="0">
                <a:solidFill>
                  <a:srgbClr val="0000CC"/>
                </a:solidFill>
                <a:latin typeface="AngsanaUPC" pitchFamily="18" charset="-34"/>
                <a:cs typeface="AngsanaUPC" pitchFamily="18" charset="-34"/>
              </a:rPr>
              <a:t>ทางการจัดการเรียนรู้ (รูปแบบการเรียนการสอน)</a:t>
            </a:r>
            <a:endParaRPr lang="th-TH" sz="4400" kern="1200" dirty="0">
              <a:solidFill>
                <a:srgbClr val="000099"/>
              </a:solidFill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20" name="สี่เหลี่ยมผืนผ้า 19"/>
          <p:cNvSpPr/>
          <p:nvPr/>
        </p:nvSpPr>
        <p:spPr>
          <a:xfrm>
            <a:off x="952499" y="969234"/>
            <a:ext cx="10796477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000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/>
            </a:r>
            <a:br>
              <a:rPr lang="th-TH" sz="4000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en-US" sz="4000" b="1" dirty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6</a:t>
            </a:r>
            <a:r>
              <a:rPr lang="en-US" sz="40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. </a:t>
            </a:r>
            <a:r>
              <a:rPr lang="th-TH" sz="40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การเรียนรู้แบบเน้นประสบการณ์   มีขั้นตอนดังนี้</a:t>
            </a:r>
            <a:endParaRPr lang="en-US" sz="4000" b="1" dirty="0" smtClean="0">
              <a:solidFill>
                <a:srgbClr val="FFFF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r>
              <a:rPr lang="th-TH" sz="3400" b="1" dirty="0">
                <a:solidFill>
                  <a:srgbClr val="FFFF00"/>
                </a:solidFill>
                <a:latin typeface="FreesiaUPC" pitchFamily="34" charset="-34"/>
                <a:cs typeface="FreesiaUPC" pitchFamily="34" charset="-34"/>
              </a:rPr>
              <a:t> </a:t>
            </a:r>
            <a:r>
              <a:rPr lang="th-TH" sz="3400" b="1" dirty="0" smtClean="0">
                <a:solidFill>
                  <a:srgbClr val="FFFF00"/>
                </a:solidFill>
                <a:latin typeface="FreesiaUPC" pitchFamily="34" charset="-34"/>
                <a:cs typeface="FreesiaUPC" pitchFamily="34" charset="-34"/>
              </a:rPr>
              <a:t>  </a:t>
            </a:r>
            <a:r>
              <a:rPr lang="th-TH" sz="33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1.</a:t>
            </a:r>
            <a:r>
              <a:rPr lang="en-US" sz="33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 </a:t>
            </a:r>
            <a:r>
              <a:rPr lang="th-TH" sz="33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จัดประสบการณ์การเรียนรู้ให้ผู้เรียนได้รับประสบด้วยตนเอง</a:t>
            </a:r>
            <a:endParaRPr lang="en-US" sz="3300" b="1" dirty="0" smtClean="0">
              <a:solidFill>
                <a:schemeClr val="bg1"/>
              </a:solidFill>
              <a:latin typeface="FreesiaUPC" pitchFamily="34" charset="-34"/>
              <a:cs typeface="FreesiaUPC" pitchFamily="34" charset="-34"/>
            </a:endParaRPr>
          </a:p>
          <a:p>
            <a:r>
              <a:rPr lang="th-TH" sz="33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 </a:t>
            </a:r>
            <a:r>
              <a:rPr lang="th-TH" sz="33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  2.</a:t>
            </a:r>
            <a:r>
              <a:rPr lang="en-US" sz="33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 </a:t>
            </a:r>
            <a:r>
              <a:rPr lang="th-TH" sz="33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สะท้อนความคิดและอภิปราย เกี่ยวกับสิ่งที่ได้ประสบมา</a:t>
            </a:r>
            <a:endParaRPr lang="en-US" sz="3300" b="1" dirty="0" smtClean="0">
              <a:solidFill>
                <a:schemeClr val="bg1"/>
              </a:solidFill>
              <a:latin typeface="FreesiaUPC" pitchFamily="34" charset="-34"/>
              <a:cs typeface="FreesiaUPC" pitchFamily="34" charset="-34"/>
            </a:endParaRPr>
          </a:p>
          <a:p>
            <a:r>
              <a:rPr lang="th-TH" sz="33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 </a:t>
            </a:r>
            <a:r>
              <a:rPr lang="th-TH" sz="33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  3.</a:t>
            </a:r>
            <a:r>
              <a:rPr lang="en-US" sz="33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 </a:t>
            </a:r>
            <a:r>
              <a:rPr lang="th-TH" sz="33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สร้างความคิดรวบยอด / หลักการ / สมมติฐาน จากประสบการณ์ที่ได้รับ</a:t>
            </a:r>
            <a:endParaRPr lang="en-US" sz="3300" b="1" dirty="0" smtClean="0">
              <a:solidFill>
                <a:schemeClr val="bg1"/>
              </a:solidFill>
              <a:latin typeface="FreesiaUPC" pitchFamily="34" charset="-34"/>
              <a:cs typeface="FreesiaUPC" pitchFamily="34" charset="-34"/>
            </a:endParaRPr>
          </a:p>
          <a:p>
            <a:r>
              <a:rPr lang="th-TH" sz="33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 </a:t>
            </a:r>
            <a:r>
              <a:rPr lang="th-TH" sz="33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  4.</a:t>
            </a:r>
            <a:r>
              <a:rPr lang="en-US" sz="33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 </a:t>
            </a:r>
            <a:r>
              <a:rPr lang="th-TH" sz="33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นำความคิดรวบยอด  หลักการ  สมมติฐานต่าง ๆ ที่สร้างขึ้น  ไปทดลองหรือประยุกต์ใช้ในสถานการณ์ใหม่ ๆ</a:t>
            </a:r>
            <a:endParaRPr lang="en-US" sz="3300" b="1" dirty="0" smtClean="0">
              <a:solidFill>
                <a:schemeClr val="bg1"/>
              </a:solidFill>
              <a:latin typeface="FreesiaUPC" pitchFamily="34" charset="-34"/>
              <a:cs typeface="FreesiaUPC" pitchFamily="34" charset="-34"/>
            </a:endParaRPr>
          </a:p>
          <a:p>
            <a:r>
              <a:rPr lang="th-TH" sz="33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 </a:t>
            </a:r>
            <a:r>
              <a:rPr lang="th-TH" sz="33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  5.</a:t>
            </a:r>
            <a:r>
              <a:rPr lang="en-US" sz="33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 </a:t>
            </a:r>
            <a:r>
              <a:rPr lang="th-TH" sz="33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ติดตามผลและให้ผู้เรียนแลกเปลี่ยนผลการทดลอง  การประยุกต์ใช้ความรู้  เพื่อขยายขอบเขตความรู้ ความคิด หลักการ </a:t>
            </a:r>
            <a:br>
              <a:rPr lang="th-TH" sz="33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</a:br>
            <a:r>
              <a:rPr lang="th-TH" sz="33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   6.</a:t>
            </a:r>
            <a:r>
              <a:rPr lang="en-US" sz="33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 </a:t>
            </a:r>
            <a:r>
              <a:rPr lang="th-TH" sz="33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วัดและประเมินผล  โดยใช้การประเมินผลการเรียนรู้ของตนเอง ประกอบกับการประเมินผลของผู้สอน</a:t>
            </a:r>
            <a:endParaRPr lang="en-US" sz="3300" b="1" dirty="0" smtClean="0">
              <a:solidFill>
                <a:schemeClr val="bg1"/>
              </a:solidFill>
              <a:latin typeface="FreesiaUPC" pitchFamily="34" charset="-34"/>
              <a:cs typeface="FreesiaUPC" pitchFamily="34" charset="-34"/>
            </a:endParaRPr>
          </a:p>
          <a:p>
            <a:endParaRPr lang="en-US" sz="3400" b="1" dirty="0" smtClean="0">
              <a:solidFill>
                <a:schemeClr val="bg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154388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-960" y="0"/>
            <a:ext cx="12192000" cy="6858000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สี่เหลี่ยมมุมมน 4"/>
          <p:cNvSpPr/>
          <p:nvPr/>
        </p:nvSpPr>
        <p:spPr>
          <a:xfrm>
            <a:off x="388842" y="295512"/>
            <a:ext cx="11231657" cy="1050688"/>
          </a:xfrm>
          <a:prstGeom prst="rect">
            <a:avLst/>
          </a:prstGeom>
          <a:solidFill>
            <a:srgbClr val="FFFF0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th-TH" sz="4400" b="1" dirty="0">
                <a:solidFill>
                  <a:srgbClr val="0000CC"/>
                </a:solidFill>
                <a:latin typeface="AngsanaUPC" pitchFamily="18" charset="-34"/>
                <a:cs typeface="AngsanaUPC" pitchFamily="18" charset="-34"/>
              </a:rPr>
              <a:t> ตัวอย่าง </a:t>
            </a:r>
            <a:r>
              <a:rPr lang="en-US" sz="4400" b="1" dirty="0">
                <a:solidFill>
                  <a:srgbClr val="0000CC"/>
                </a:solidFill>
                <a:latin typeface="AngsanaUPC" pitchFamily="18" charset="-34"/>
                <a:cs typeface="AngsanaUPC" pitchFamily="18" charset="-34"/>
              </a:rPr>
              <a:t>:</a:t>
            </a:r>
            <a:r>
              <a:rPr lang="th-TH" sz="4400" b="1" dirty="0">
                <a:solidFill>
                  <a:srgbClr val="0000CC"/>
                </a:solidFill>
                <a:latin typeface="AngsanaUPC" pitchFamily="18" charset="-34"/>
                <a:cs typeface="AngsanaUPC" pitchFamily="18" charset="-34"/>
              </a:rPr>
              <a:t> แนว</a:t>
            </a:r>
            <a:r>
              <a:rPr lang="th-TH" sz="4400" b="1" kern="1200" dirty="0" smtClean="0">
                <a:solidFill>
                  <a:srgbClr val="0000CC"/>
                </a:solidFill>
                <a:latin typeface="AngsanaUPC" pitchFamily="18" charset="-34"/>
                <a:cs typeface="AngsanaUPC" pitchFamily="18" charset="-34"/>
              </a:rPr>
              <a:t>ทางการจัดการเรียนรู้ (รูปแบบการเรียนการสอน)</a:t>
            </a:r>
            <a:endParaRPr lang="th-TH" sz="4400" kern="1200" dirty="0">
              <a:solidFill>
                <a:srgbClr val="000099"/>
              </a:solidFill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20" name="สี่เหลี่ยมผืนผ้า 19"/>
          <p:cNvSpPr/>
          <p:nvPr/>
        </p:nvSpPr>
        <p:spPr>
          <a:xfrm>
            <a:off x="952499" y="969234"/>
            <a:ext cx="10796477" cy="59554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000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/>
            </a:r>
            <a:br>
              <a:rPr lang="th-TH" sz="4000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en-US" sz="40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7. </a:t>
            </a:r>
            <a:r>
              <a:rPr lang="th-TH" sz="3600" b="1" dirty="0" smtClean="0">
                <a:solidFill>
                  <a:srgbClr val="FFFF00"/>
                </a:solidFill>
                <a:latin typeface="FreesiaUPC" pitchFamily="34" charset="-34"/>
                <a:cs typeface="FreesiaUPC" pitchFamily="34" charset="-34"/>
              </a:rPr>
              <a:t>การเรียนรู้ตามสภาพจริง</a:t>
            </a:r>
            <a:r>
              <a:rPr lang="th-TH" sz="3600" dirty="0" smtClean="0">
                <a:solidFill>
                  <a:srgbClr val="FFFF00"/>
                </a:solidFill>
                <a:latin typeface="FreesiaUPC" pitchFamily="34" charset="-34"/>
                <a:cs typeface="FreesiaUPC" pitchFamily="34" charset="-34"/>
              </a:rPr>
              <a:t>  </a:t>
            </a:r>
            <a:r>
              <a:rPr lang="th-TH" sz="3600" b="1" dirty="0" smtClean="0">
                <a:solidFill>
                  <a:srgbClr val="FFFF00"/>
                </a:solidFill>
                <a:latin typeface="FreesiaUPC" pitchFamily="34" charset="-34"/>
                <a:cs typeface="FreesiaUPC" pitchFamily="34" charset="-34"/>
              </a:rPr>
              <a:t>มีขั้นตอนดังนี้</a:t>
            </a:r>
            <a:endParaRPr lang="en-US" sz="3600" b="1" dirty="0" smtClean="0">
              <a:solidFill>
                <a:srgbClr val="FFFF00"/>
              </a:solidFill>
              <a:latin typeface="FreesiaUPC" pitchFamily="34" charset="-34"/>
              <a:cs typeface="FreesiaUPC" pitchFamily="34" charset="-34"/>
            </a:endParaRPr>
          </a:p>
          <a:p>
            <a:r>
              <a:rPr lang="en-US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</a:t>
            </a:r>
            <a: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1</a:t>
            </a:r>
            <a:r>
              <a:rPr lang="th-TH" sz="33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.</a:t>
            </a:r>
            <a:r>
              <a:rPr lang="en-US" sz="33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 </a:t>
            </a:r>
            <a:r>
              <a:rPr lang="th-TH" sz="33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นำผู้เรียนเข้าไปเผชิญสถานการณ์จริง  ปัญหาจริง  ในบริบทจริง</a:t>
            </a:r>
            <a:endParaRPr lang="en-US" sz="3300" b="1" dirty="0" smtClean="0">
              <a:solidFill>
                <a:schemeClr val="bg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r>
              <a:rPr lang="en-US" sz="33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</a:t>
            </a:r>
            <a:r>
              <a:rPr lang="th-TH" sz="33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2.</a:t>
            </a:r>
            <a:r>
              <a:rPr lang="en-US" sz="33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 </a:t>
            </a:r>
            <a:r>
              <a:rPr lang="th-TH" sz="33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ร่วมกันคิด วิเคราะห์ปัญหา  แสวงหาความรู้  ข้อมูล  และวิธีการต่างๆ จากแหล่งความรู้ที่หลากหลาย  และนำข้อมูลความรู้มาใช้ในการตัดสินใจแก้ปัญหา</a:t>
            </a:r>
            <a:endParaRPr lang="en-US" sz="3300" b="1" dirty="0" smtClean="0">
              <a:solidFill>
                <a:schemeClr val="bg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r>
              <a:rPr lang="en-US" sz="33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</a:t>
            </a:r>
            <a:r>
              <a:rPr lang="th-TH" sz="33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3.</a:t>
            </a:r>
            <a:r>
              <a:rPr lang="en-US" sz="33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  </a:t>
            </a:r>
            <a:r>
              <a:rPr lang="th-TH" sz="33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ตัดสินใจกระทำการอย่างใดอย่างหนึ่งเพื่อแก้ปัญหาร่วมกัน</a:t>
            </a:r>
            <a:endParaRPr lang="en-US" sz="3300" b="1" dirty="0" smtClean="0">
              <a:solidFill>
                <a:schemeClr val="bg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r>
              <a:rPr lang="en-US" sz="33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</a:t>
            </a:r>
            <a:r>
              <a:rPr lang="th-TH" sz="33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4.</a:t>
            </a:r>
            <a:r>
              <a:rPr lang="en-US" sz="33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 </a:t>
            </a:r>
            <a:r>
              <a:rPr lang="th-TH" sz="33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ได้รับผลการตัดสินใจและการกระทำของตนจากสังคม (ตามเกณฑ์มาตรฐานในชีวิตจริง</a:t>
            </a:r>
            <a:endParaRPr lang="en-US" sz="3300" b="1" dirty="0" smtClean="0">
              <a:solidFill>
                <a:schemeClr val="bg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r>
              <a:rPr lang="en-US" sz="33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</a:t>
            </a:r>
            <a:r>
              <a:rPr lang="th-TH" sz="33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5. มีการอภิปราย  แลกเปลี่ยนความรู้  สะท้อนความคิด  เกี่ยวกับการเรียนรู้ของตน</a:t>
            </a:r>
            <a:endParaRPr lang="en-US" sz="3300" b="1" dirty="0" smtClean="0">
              <a:solidFill>
                <a:schemeClr val="bg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r>
              <a:rPr lang="en-US" sz="33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</a:t>
            </a:r>
            <a:r>
              <a:rPr lang="th-TH" sz="33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6. วัดและประเมินผล  ทั้งทางด้านความรู้  ทักษะ  และเจตคติ</a:t>
            </a:r>
            <a:endParaRPr lang="en-US" sz="3300" b="1" dirty="0" smtClean="0">
              <a:solidFill>
                <a:schemeClr val="bg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endParaRPr lang="en-US" sz="3400" b="1" dirty="0" smtClean="0">
              <a:solidFill>
                <a:schemeClr val="bg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4146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-3120" y="0"/>
            <a:ext cx="12192000" cy="6858000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สี่เหลี่ยมมุมมน 4"/>
          <p:cNvSpPr/>
          <p:nvPr/>
        </p:nvSpPr>
        <p:spPr>
          <a:xfrm>
            <a:off x="388842" y="295512"/>
            <a:ext cx="11231657" cy="1050688"/>
          </a:xfrm>
          <a:prstGeom prst="rect">
            <a:avLst/>
          </a:prstGeom>
          <a:solidFill>
            <a:srgbClr val="FFFF0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th-TH" sz="4400" b="1" dirty="0">
                <a:solidFill>
                  <a:srgbClr val="0000CC"/>
                </a:solidFill>
                <a:latin typeface="AngsanaUPC" pitchFamily="18" charset="-34"/>
                <a:cs typeface="AngsanaUPC" pitchFamily="18" charset="-34"/>
              </a:rPr>
              <a:t> ตัวอย่าง </a:t>
            </a:r>
            <a:r>
              <a:rPr lang="en-US" sz="4400" b="1" dirty="0">
                <a:solidFill>
                  <a:srgbClr val="0000CC"/>
                </a:solidFill>
                <a:latin typeface="AngsanaUPC" pitchFamily="18" charset="-34"/>
                <a:cs typeface="AngsanaUPC" pitchFamily="18" charset="-34"/>
              </a:rPr>
              <a:t>:</a:t>
            </a:r>
            <a:r>
              <a:rPr lang="th-TH" sz="4400" b="1" dirty="0">
                <a:solidFill>
                  <a:srgbClr val="0000CC"/>
                </a:solidFill>
                <a:latin typeface="AngsanaUPC" pitchFamily="18" charset="-34"/>
                <a:cs typeface="AngsanaUPC" pitchFamily="18" charset="-34"/>
              </a:rPr>
              <a:t> แนว</a:t>
            </a:r>
            <a:r>
              <a:rPr lang="th-TH" sz="4400" b="1" kern="1200" dirty="0" smtClean="0">
                <a:solidFill>
                  <a:srgbClr val="0000CC"/>
                </a:solidFill>
                <a:latin typeface="AngsanaUPC" pitchFamily="18" charset="-34"/>
                <a:cs typeface="AngsanaUPC" pitchFamily="18" charset="-34"/>
              </a:rPr>
              <a:t>ทางการจัดการเรียนรู้ (รูปแบบการเรียนการสอน)</a:t>
            </a:r>
            <a:endParaRPr lang="th-TH" sz="4400" kern="1200" dirty="0">
              <a:solidFill>
                <a:srgbClr val="000099"/>
              </a:solidFill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20" name="สี่เหลี่ยมผืนผ้า 19"/>
          <p:cNvSpPr/>
          <p:nvPr/>
        </p:nvSpPr>
        <p:spPr>
          <a:xfrm>
            <a:off x="952499" y="969234"/>
            <a:ext cx="10796477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000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/>
            </a:r>
            <a:br>
              <a:rPr lang="th-TH" sz="4000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en-US" sz="4000" b="1" dirty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8</a:t>
            </a:r>
            <a:r>
              <a:rPr lang="en-US" sz="40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. </a:t>
            </a:r>
            <a:r>
              <a:rPr lang="th-TH" sz="36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การเรียนรู้แบบโครงงาน</a:t>
            </a:r>
            <a:r>
              <a:rPr lang="th-TH" sz="3600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</a:t>
            </a:r>
            <a:r>
              <a:rPr lang="th-TH" sz="36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มีขั้นตอนดังนี้</a:t>
            </a:r>
            <a:endParaRPr lang="en-US" sz="3600" b="1" dirty="0" smtClean="0">
              <a:solidFill>
                <a:srgbClr val="FFFF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</a:t>
            </a:r>
            <a:r>
              <a:rPr lang="en-US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 1. </a:t>
            </a:r>
            <a: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กำหนดความมุ่งหมายและลักษณะโครงงานโดยตัวผู้เรียนเอง</a:t>
            </a:r>
            <a:endParaRPr lang="en-US" sz="3600" b="1" dirty="0" smtClean="0">
              <a:solidFill>
                <a:schemeClr val="bg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r>
              <a:rPr lang="en-US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2. </a:t>
            </a:r>
            <a: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ผู้เรียนวางแผนหรือวางโครงงาน ว่าจะทำอย่างไร  ใช้วิธีการใด </a:t>
            </a:r>
            <a:b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          จึงจะบรรลุจุดมุ่งหมาย</a:t>
            </a:r>
            <a:endParaRPr lang="en-US" sz="3600" b="1" dirty="0" smtClean="0">
              <a:solidFill>
                <a:schemeClr val="bg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</a:t>
            </a:r>
            <a:r>
              <a:rPr lang="en-US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3. </a:t>
            </a:r>
            <a: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ดำเนินการ  ลงมือทำกิจกรรม</a:t>
            </a:r>
            <a:r>
              <a:rPr lang="en-US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/>
            </a:r>
            <a:br>
              <a:rPr lang="en-US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</a:t>
            </a:r>
            <a:r>
              <a:rPr lang="en-US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4. </a:t>
            </a:r>
            <a: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ประเมินผล  โดยประเมินว่ากิจกรรมหรือโครงงานนั้น บรรลุผลตาม </a:t>
            </a:r>
            <a:b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   ความมุ่งหมายที่กำหนดไว้หรือไม่  มีข้อบกพร่อง  และควรแก้ไขให้ดีขึ้น</a:t>
            </a:r>
            <a:b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   อย่างไร</a:t>
            </a:r>
            <a:endParaRPr lang="en-US" sz="3600" b="1" dirty="0" smtClean="0">
              <a:solidFill>
                <a:schemeClr val="bg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endParaRPr lang="en-US" sz="3400" b="1" dirty="0" smtClean="0">
              <a:solidFill>
                <a:schemeClr val="bg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400655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-5348" y="0"/>
            <a:ext cx="12192000" cy="6858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สี่เหลี่ยมผืนผ้า 19"/>
          <p:cNvSpPr/>
          <p:nvPr/>
        </p:nvSpPr>
        <p:spPr>
          <a:xfrm>
            <a:off x="871219" y="715234"/>
            <a:ext cx="107964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8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สื่อการเรียนการสอน</a:t>
            </a:r>
            <a:endParaRPr lang="en-US" sz="4800" b="1" dirty="0" smtClean="0">
              <a:solidFill>
                <a:srgbClr val="FFFF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871219" y="1548354"/>
            <a:ext cx="10796477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800" b="1" dirty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sz="48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</a:t>
            </a:r>
            <a:r>
              <a:rPr lang="th-TH" sz="48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วัสดุ อุปกรณ์ และวิธีการ ที่นำมาใช้ในการจัดการเรียนการสอน  </a:t>
            </a:r>
            <a:r>
              <a:rPr lang="th-TH" sz="4800" b="1" dirty="0" err="1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เพื่อเป้นตัวกลางน</a:t>
            </a:r>
            <a:r>
              <a:rPr lang="th-TH" sz="48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การนำส่งหรือถ่ายทอดความรู้</a:t>
            </a:r>
            <a:br>
              <a:rPr lang="th-TH" sz="48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48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ทักษะ และ เจตคติ จากผู้สอนไปยังผู้เรียน    ช่วยให้การจัด การเรียนการสอนดำเนินไปได้ด้วยความสะดวก    อย่างมีประสิทธิภาพ ทำให้ผู้เรียนเกิดการเรียนรู้ตามวัตถุประสงค์</a:t>
            </a:r>
            <a:br>
              <a:rPr lang="th-TH" sz="48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48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ของการเรียนการสอนที่กำหนดไว้</a:t>
            </a:r>
            <a:br>
              <a:rPr lang="th-TH" sz="48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48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endParaRPr lang="en-US" sz="4800" b="1" dirty="0" smtClean="0">
              <a:solidFill>
                <a:srgbClr val="FFFF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606940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4812" y="0"/>
            <a:ext cx="12192000" cy="6858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สี่เหลี่ยมผืนผ้า 19"/>
          <p:cNvSpPr/>
          <p:nvPr/>
        </p:nvSpPr>
        <p:spPr>
          <a:xfrm>
            <a:off x="871219" y="715234"/>
            <a:ext cx="107964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8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(ตัวอย่าง) ประเภทของสื่อการเรียนการสอน</a:t>
            </a:r>
            <a:endParaRPr lang="en-US" sz="4800" b="1" dirty="0" smtClean="0">
              <a:solidFill>
                <a:srgbClr val="FFFF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871219" y="1548354"/>
            <a:ext cx="10796477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800" b="1" dirty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sz="48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</a:t>
            </a:r>
            <a:r>
              <a:rPr lang="en-US" sz="40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1. </a:t>
            </a:r>
            <a:r>
              <a:rPr lang="th-TH" sz="40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คู่มือการจัดการเรียนรู้  </a:t>
            </a:r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เป็นสื่อที่ให้แนวทางกับครูผู้สอน สำหรับจัดกระบวนการเรียนรู้ในแต่ละสาระการเรียนรู้   เพื่อให้ผู้เรียนเกิดการเรียนรู้เป็นไปตามวัตถุประสงค์ของหลักสูตร</a:t>
            </a:r>
            <a:b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    </a:t>
            </a:r>
            <a:r>
              <a:rPr lang="th-TH" sz="40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คู่มือ</a:t>
            </a:r>
            <a:r>
              <a:rPr lang="th-TH" sz="4000" b="1" dirty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การจัดการ</a:t>
            </a:r>
            <a:r>
              <a:rPr lang="th-TH" sz="40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เรียนรู้  </a:t>
            </a:r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ประกอบด้วย  จุดประสงค์ของบทเรียน</a:t>
            </a:r>
            <a:b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เนื้อหารการเรียนรู้    กระบวนการจัดการเรียนรู้    กิจกรรม    สื่อการเรียนรู้   การวัดและประเมินผล</a:t>
            </a:r>
            <a:b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48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</a:t>
            </a:r>
            <a:endParaRPr lang="en-US" sz="4800" b="1" dirty="0" smtClean="0">
              <a:solidFill>
                <a:srgbClr val="FFFF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113009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สี่เหลี่ยมผืนผ้า 19"/>
          <p:cNvSpPr/>
          <p:nvPr/>
        </p:nvSpPr>
        <p:spPr>
          <a:xfrm>
            <a:off x="871219" y="715234"/>
            <a:ext cx="107964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8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(ตัวอย่าง) ประเภทของสื่อการเรียนการสอน</a:t>
            </a:r>
            <a:endParaRPr lang="en-US" sz="4800" b="1" dirty="0" smtClean="0">
              <a:solidFill>
                <a:srgbClr val="FFFF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871219" y="1548354"/>
            <a:ext cx="10796477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800" b="1" dirty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sz="48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</a:t>
            </a:r>
            <a:r>
              <a:rPr lang="en-US" sz="4000" b="1" dirty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2</a:t>
            </a:r>
            <a:r>
              <a:rPr lang="en-US" sz="40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. </a:t>
            </a:r>
            <a:r>
              <a:rPr lang="th-TH" sz="40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ชุดการเรียนการสอน   </a:t>
            </a:r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เป็นสื่อที่</a:t>
            </a:r>
            <a:r>
              <a:rPr lang="th-TH" sz="4000" b="1" dirty="0" err="1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บูรณา</a:t>
            </a:r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การการเรียนรู้ได้ทั้งเนื้อหาในกลุ่มสาระ และ เนื้อหาระหว่างกลุ่มสาระ</a:t>
            </a:r>
            <a:b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    </a:t>
            </a:r>
            <a:r>
              <a:rPr lang="th-TH" sz="40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ชุด</a:t>
            </a:r>
            <a:r>
              <a:rPr lang="th-TH" sz="4000" b="1" dirty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การเรียนการ</a:t>
            </a:r>
            <a:r>
              <a:rPr lang="th-TH" sz="40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สอน  </a:t>
            </a:r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ประกอบด้วยสื่อหลายๆชนิด ที่นำมาจัดรวมกันเป็นชุด เช่น คู่มือแนะนำการใช้ชุดการเรียนการสอน  หนังสือเรียน  หนังสืออ้างอิง  ใบงาน  แบบฝึกหัด  แบบฝึกกิจกรรม  </a:t>
            </a:r>
            <a:r>
              <a:rPr lang="th-TH" sz="4000" b="1" dirty="0" err="1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วิดีทัศน์</a:t>
            </a:r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บทเรียน  </a:t>
            </a:r>
            <a:r>
              <a:rPr lang="en-US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CAI   </a:t>
            </a:r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endParaRPr lang="en-US" sz="4800" b="1" dirty="0" smtClean="0">
              <a:solidFill>
                <a:schemeClr val="bg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664309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0" name="สี่เหลี่ยมผืนผ้า 19"/>
          <p:cNvSpPr/>
          <p:nvPr/>
        </p:nvSpPr>
        <p:spPr>
          <a:xfrm>
            <a:off x="871219" y="715234"/>
            <a:ext cx="107964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8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(ตัวอย่าง) ประเภทของสื่อการเรียนการสอน</a:t>
            </a:r>
            <a:endParaRPr lang="en-US" sz="4800" b="1" dirty="0" smtClean="0">
              <a:solidFill>
                <a:srgbClr val="FFFF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871219" y="1548354"/>
            <a:ext cx="10796477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800" b="1" dirty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sz="48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</a:t>
            </a:r>
            <a:r>
              <a:rPr lang="en-US" sz="40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3.</a:t>
            </a:r>
            <a:r>
              <a:rPr lang="th-TH" sz="40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บทเรียนการสอน   </a:t>
            </a:r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เป็นสื่อการเรียนรู้ที่จัดทำขึ้น เพื่อผู้เรียนใช้ในการเรียนรู้ด้วยตนเอง  ประกอบด้วย  การนำเสนอเนื้อหาเพื่อการเรียนรู้ที่ครบถ้วนและสมบูรณ์   โดยผู้เรียนสามารถเรียนรู้และประเมินผลการเรียนรู้ได้ด้วยตนเอง  </a:t>
            </a:r>
            <a:b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     แนวคิดและวิธีการในการจัดทำ </a:t>
            </a:r>
            <a:r>
              <a:rPr lang="th-TH" sz="4000" b="1" dirty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บทเรียนการสอน </a:t>
            </a:r>
            <a:r>
              <a:rPr lang="th-TH" sz="40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สามารถนำมาใช้ในการจัดทำสื่อการเรียนการสอนในรูปแบบของ </a:t>
            </a:r>
            <a:r>
              <a:rPr lang="en-US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CAI</a:t>
            </a:r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หรือ</a:t>
            </a:r>
            <a:b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การทำบทเรียนออนไลน์ได้  </a:t>
            </a:r>
            <a:endParaRPr lang="en-US" sz="4800" b="1" dirty="0" smtClean="0">
              <a:solidFill>
                <a:schemeClr val="bg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972321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4"/>
          <p:cNvSpPr txBox="1"/>
          <p:nvPr/>
        </p:nvSpPr>
        <p:spPr>
          <a:xfrm>
            <a:off x="1981200" y="602160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>การดำเนินงาน</a:t>
            </a:r>
            <a:endParaRPr lang="en-US" sz="4400" b="1" dirty="0">
              <a:solidFill>
                <a:srgbClr val="FFFF00"/>
              </a:solidFill>
            </a:endParaRPr>
          </a:p>
        </p:txBody>
      </p:sp>
      <p:sp>
        <p:nvSpPr>
          <p:cNvPr id="11" name="รูปห้าเหลี่ยม 10"/>
          <p:cNvSpPr/>
          <p:nvPr/>
        </p:nvSpPr>
        <p:spPr>
          <a:xfrm>
            <a:off x="2120900" y="1752600"/>
            <a:ext cx="3429000" cy="1600200"/>
          </a:xfrm>
          <a:prstGeom prst="homePlat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7"/>
          <p:cNvSpPr txBox="1"/>
          <p:nvPr/>
        </p:nvSpPr>
        <p:spPr>
          <a:xfrm>
            <a:off x="2120900" y="2209800"/>
            <a:ext cx="304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000" b="1" dirty="0" smtClean="0"/>
              <a:t>หลักสูตร</a:t>
            </a:r>
            <a:endParaRPr lang="en-US" sz="4000" b="1" dirty="0"/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5549900" y="1676400"/>
            <a:ext cx="3505200" cy="1752600"/>
          </a:xfrm>
          <a:prstGeom prst="rect">
            <a:avLst/>
          </a:prstGeom>
          <a:solidFill>
            <a:srgbClr val="CC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9"/>
          <p:cNvSpPr txBox="1"/>
          <p:nvPr/>
        </p:nvSpPr>
        <p:spPr>
          <a:xfrm>
            <a:off x="5626100" y="2187714"/>
            <a:ext cx="335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000" b="1" dirty="0" smtClean="0">
                <a:solidFill>
                  <a:schemeClr val="bg1"/>
                </a:solidFill>
              </a:rPr>
              <a:t>แผนจัดการเรียนรู้</a:t>
            </a: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15" name="สี่เหลี่ยมผืนผ้า 14"/>
          <p:cNvSpPr/>
          <p:nvPr/>
        </p:nvSpPr>
        <p:spPr>
          <a:xfrm>
            <a:off x="5549900" y="3810000"/>
            <a:ext cx="3505200" cy="1752600"/>
          </a:xfrm>
          <a:prstGeom prst="rect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1"/>
          <p:cNvSpPr txBox="1"/>
          <p:nvPr/>
        </p:nvSpPr>
        <p:spPr>
          <a:xfrm>
            <a:off x="5626100" y="4321314"/>
            <a:ext cx="335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000" b="1" dirty="0" smtClean="0"/>
              <a:t>คุณภาพผู้เรียน</a:t>
            </a:r>
            <a:endParaRPr lang="en-US" sz="4000" b="1" dirty="0"/>
          </a:p>
        </p:txBody>
      </p:sp>
      <p:sp>
        <p:nvSpPr>
          <p:cNvPr id="17" name="ลูกศรขวาท้ายขีด 16"/>
          <p:cNvSpPr/>
          <p:nvPr/>
        </p:nvSpPr>
        <p:spPr>
          <a:xfrm rot="5400000">
            <a:off x="6769100" y="3200400"/>
            <a:ext cx="838200" cy="990600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628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0" name="สี่เหลี่ยมผืนผ้า 19"/>
          <p:cNvSpPr/>
          <p:nvPr/>
        </p:nvSpPr>
        <p:spPr>
          <a:xfrm>
            <a:off x="871219" y="715234"/>
            <a:ext cx="107964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8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การวัดและประเมินผล</a:t>
            </a:r>
            <a:endParaRPr lang="en-US" sz="4800" b="1" dirty="0" smtClean="0">
              <a:solidFill>
                <a:srgbClr val="FFFF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871219" y="1548354"/>
            <a:ext cx="1079647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    กระบวนการในการตัดสินคุณค่าให้กับสิ่งใดสิ่งหนึ่ง  โดยการนำผลที่เกิดขึ้นทั้งที่เป็นจำนวนหรือปริมาณ   มาพิจารณาตัดสินเทียบกับเกณฑ์ที่ได้มีการกำหนดไว้  เพื่อระบุคุณภาพในระดับต่างๆ</a:t>
            </a:r>
            <a:endParaRPr lang="en-US" sz="4800" b="1" dirty="0" smtClean="0">
              <a:solidFill>
                <a:schemeClr val="bg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35360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20" name="สี่เหลี่ยมผืนผ้า 19"/>
          <p:cNvSpPr/>
          <p:nvPr/>
        </p:nvSpPr>
        <p:spPr>
          <a:xfrm>
            <a:off x="871219" y="715234"/>
            <a:ext cx="107964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8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การวัดและประเมินผลสัมฤทธิ์</a:t>
            </a:r>
            <a:endParaRPr lang="en-US" sz="4800" b="1" dirty="0" smtClean="0">
              <a:solidFill>
                <a:srgbClr val="FFFF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871219" y="1548354"/>
            <a:ext cx="10796477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     </a:t>
            </a:r>
            <a:r>
              <a:rPr lang="th-TH" sz="40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เน้นการวัดความรู้ที่ได้จากการศึกษาเรียนรู้  แต่ไม่ได้วัดความสามารถของผู้เรียน </a:t>
            </a:r>
          </a:p>
          <a:p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     ผลที่เกิดขึ้นจากการทดสอบ </a:t>
            </a:r>
            <a:r>
              <a:rPr lang="th-TH" sz="40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(วัดผล)</a:t>
            </a:r>
            <a:br>
              <a:rPr lang="th-TH" sz="40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40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              </a:t>
            </a:r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ผลการทดสอบได้คะแนน </a:t>
            </a:r>
            <a:r>
              <a:rPr lang="en-US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78</a:t>
            </a:r>
            <a:endParaRPr lang="th-TH" sz="4000" b="1" dirty="0" smtClean="0">
              <a:solidFill>
                <a:schemeClr val="bg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/>
            </a:r>
            <a:b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      เกณฑ์การประเมินความรู้ </a:t>
            </a:r>
            <a:r>
              <a:rPr lang="th-TH" sz="40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(ประ</a:t>
            </a:r>
            <a:r>
              <a:rPr lang="th-TH" sz="4000" b="1" dirty="0" err="1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มิน</a:t>
            </a:r>
            <a:r>
              <a:rPr lang="th-TH" sz="40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ผล)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	   80 </a:t>
            </a:r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ขึ้นไป      	ผ่าน ดีมาก</a:t>
            </a:r>
            <a:r>
              <a:rPr lang="en-US" sz="40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en-US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		</a:t>
            </a:r>
            <a:r>
              <a:rPr lang="en-US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70 - 79</a:t>
            </a:r>
            <a:r>
              <a:rPr lang="en-US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sz="40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	ผ่าน ดี</a:t>
            </a:r>
            <a:b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en-US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	   60 </a:t>
            </a:r>
            <a:r>
              <a:rPr lang="en-US" sz="40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- </a:t>
            </a:r>
            <a:r>
              <a:rPr lang="en-US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69 </a:t>
            </a:r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 	ผ่าน </a:t>
            </a:r>
            <a:r>
              <a:rPr lang="th-TH" sz="40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		ต่ำกว่า ร้อย</a:t>
            </a:r>
            <a:r>
              <a:rPr lang="th-TH" sz="40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ละ  </a:t>
            </a:r>
            <a:r>
              <a:rPr lang="en-US" sz="40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6</a:t>
            </a:r>
            <a:r>
              <a:rPr lang="en-US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0  </a:t>
            </a:r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	 ไม่ผ่าน    </a:t>
            </a:r>
            <a:r>
              <a:rPr lang="th-TH" sz="40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/>
            </a:r>
            <a:br>
              <a:rPr lang="th-TH" sz="40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40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/>
            </a:r>
            <a:br>
              <a:rPr lang="th-TH" sz="40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40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/>
            </a:r>
            <a:br>
              <a:rPr lang="th-TH" sz="40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endParaRPr lang="en-US" sz="4000" b="1" dirty="0" smtClean="0">
              <a:solidFill>
                <a:schemeClr val="bg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96516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1038586" y="757305"/>
            <a:ext cx="10421894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h-TH" sz="4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นวัตกรรม </a:t>
            </a:r>
            <a:r>
              <a:rPr lang="en-US" sz="4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: </a:t>
            </a:r>
            <a:r>
              <a:rPr lang="th-TH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การนำความคิดใหม่ๆ วิธีการปฏิบัติใหม่ๆ หรือ</a:t>
            </a:r>
            <a:br>
              <a:rPr lang="th-TH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             สิ่งประดิษฐ์ใหม่ๆ หรือการ</a:t>
            </a:r>
            <a:r>
              <a:rPr lang="th-TH" sz="4400" b="1" dirty="0" err="1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ปรับปรุงง</a:t>
            </a:r>
            <a:r>
              <a:rPr lang="th-TH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จากสิ่งเดิม</a:t>
            </a:r>
            <a:br>
              <a:rPr lang="th-TH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             ให้ดีขึ้นเหมาะสมกับสถานการณ์ โดยมีการพัฒนา    </a:t>
            </a:r>
            <a:br>
              <a:rPr lang="th-TH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             อย่างเป็นขั้นตอน เป็นระบบ และผ่านการทดลอง</a:t>
            </a:r>
            <a:br>
              <a:rPr lang="th-TH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             การพิสูจน์ จนเชื่อถือได้ว่าให้ผลที่ดีกว่าเดิม  และ</a:t>
            </a:r>
            <a:br>
              <a:rPr lang="th-TH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             สามารถนำไปใช้ปรับปรุง เปลี่ยนแปลง แนวทาง</a:t>
            </a:r>
            <a:br>
              <a:rPr lang="th-TH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             วิธีการปฏิบัติให้มีประสิทธิภาพสูงขึ้น</a:t>
            </a:r>
            <a:endParaRPr lang="th-TH" sz="4400" b="1" dirty="0">
              <a:solidFill>
                <a:schemeClr val="bg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48393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0" name="สี่เหลี่ยมผืนผ้า 19"/>
          <p:cNvSpPr/>
          <p:nvPr/>
        </p:nvSpPr>
        <p:spPr>
          <a:xfrm>
            <a:off x="871219" y="268194"/>
            <a:ext cx="107964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8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การวัดและประเมินผลตามสภาพจริง</a:t>
            </a:r>
            <a:endParaRPr lang="en-US" sz="4800" b="1" dirty="0" smtClean="0">
              <a:solidFill>
                <a:srgbClr val="FFFF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871219" y="1080994"/>
            <a:ext cx="10796477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    เป็นกระบวนการสังเกต  การบันทึก และการรวบรวมข้อมูลจากผลงานและวิธีการที่ผู้เรียนได้กระทำ        ซึ่งจะดำเนินการควบคู่ไปกับการเรียนการสอนอย่างต่อเนื่อง   โดยผู้สอนต้องกำหนดว่าจะประเมินอะไร  อย่างไร  เมื่อไร  ทั้งด้านความรู้  ทักษะ และ เจตคติ</a:t>
            </a:r>
            <a:b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  </a:t>
            </a:r>
            <a:r>
              <a:rPr lang="th-TH" sz="40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เครื่องมือ </a:t>
            </a:r>
            <a:r>
              <a:rPr lang="en-US" sz="40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: </a:t>
            </a:r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การสังเกต  การสัมภาษณ์  การบันทึกพฤติกรรม </a:t>
            </a:r>
            <a:b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แบบสำรวจรายการ (การแสดงออก กระบวนการ ผลผลิต) แบบสำรวจร่องรอย   แฟ้มสะสมงาน หรือแฟ้มผลงาน</a:t>
            </a:r>
            <a:b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40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  เกณฑ์  </a:t>
            </a:r>
            <a:r>
              <a:rPr lang="en-US" sz="40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:  </a:t>
            </a:r>
            <a:r>
              <a:rPr lang="th-TH" sz="4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เครื่องมือทุกประเภทที่กำหนดใช้ ต้องกำหนดเกณฑ์และรายละเอียดของเกณฑ์ให้ชัดเจน    </a:t>
            </a:r>
            <a:endParaRPr lang="en-US" sz="4800" b="1" dirty="0" smtClean="0">
              <a:solidFill>
                <a:schemeClr val="bg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28762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4"/>
          <p:cNvSpPr txBox="1"/>
          <p:nvPr/>
        </p:nvSpPr>
        <p:spPr>
          <a:xfrm>
            <a:off x="1981200" y="602160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>การออกแบบการเรียนรู้</a:t>
            </a:r>
            <a:r>
              <a:rPr lang="th-TH" sz="4400" b="1" dirty="0">
                <a:solidFill>
                  <a:schemeClr val="bg1"/>
                </a:solidFill>
              </a:rPr>
              <a:t>เพื่อพัฒนาผู้เรียน</a:t>
            </a:r>
            <a:endParaRPr lang="en-US" sz="4400" b="1" dirty="0">
              <a:solidFill>
                <a:srgbClr val="FFFF00"/>
              </a:solidFill>
            </a:endParaRPr>
          </a:p>
        </p:txBody>
      </p:sp>
      <p:sp>
        <p:nvSpPr>
          <p:cNvPr id="2" name="กล่องข้อความ 1"/>
          <p:cNvSpPr txBox="1"/>
          <p:nvPr/>
        </p:nvSpPr>
        <p:spPr>
          <a:xfrm>
            <a:off x="1168400" y="1808480"/>
            <a:ext cx="108102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			     P                    D                  C                 A</a:t>
            </a:r>
            <a:endParaRPr lang="th-TH" sz="4400" b="1" dirty="0">
              <a:solidFill>
                <a:srgbClr val="FFFF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cxnSp>
        <p:nvCxnSpPr>
          <p:cNvPr id="5" name="ลูกศรเชื่อมต่อแบบตรง 4"/>
          <p:cNvCxnSpPr/>
          <p:nvPr/>
        </p:nvCxnSpPr>
        <p:spPr>
          <a:xfrm flipV="1">
            <a:off x="2438400" y="2844800"/>
            <a:ext cx="1057939" cy="10160"/>
          </a:xfrm>
          <a:prstGeom prst="straightConnector1">
            <a:avLst/>
          </a:prstGeom>
          <a:ln w="158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8"/>
          <p:cNvSpPr txBox="1"/>
          <p:nvPr/>
        </p:nvSpPr>
        <p:spPr>
          <a:xfrm>
            <a:off x="581068" y="2551757"/>
            <a:ext cx="2523461" cy="332398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วิเคราะห์</a:t>
            </a:r>
            <a:b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สภาพปัญหา</a:t>
            </a:r>
            <a:b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ความต้องการ </a:t>
            </a:r>
            <a:b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และ</a:t>
            </a:r>
            <a:b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ความจำเป็น</a:t>
            </a:r>
            <a:b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ของสังคมและผู้เรียน</a:t>
            </a:r>
            <a:endParaRPr lang="en-US" sz="3000" b="1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cxnSp>
        <p:nvCxnSpPr>
          <p:cNvPr id="29" name="ลูกศรเชื่อมต่อแบบตรง 28"/>
          <p:cNvCxnSpPr/>
          <p:nvPr/>
        </p:nvCxnSpPr>
        <p:spPr>
          <a:xfrm flipV="1">
            <a:off x="4931318" y="2842013"/>
            <a:ext cx="1057939" cy="10160"/>
          </a:xfrm>
          <a:prstGeom prst="straightConnector1">
            <a:avLst/>
          </a:prstGeom>
          <a:ln w="158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สี่เหลี่ยมผืนผ้า 12"/>
          <p:cNvSpPr/>
          <p:nvPr/>
        </p:nvSpPr>
        <p:spPr>
          <a:xfrm>
            <a:off x="3496339" y="2506558"/>
            <a:ext cx="2122141" cy="2079784"/>
          </a:xfrm>
          <a:prstGeom prst="rect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8"/>
          <p:cNvSpPr txBox="1"/>
          <p:nvPr/>
        </p:nvSpPr>
        <p:spPr>
          <a:xfrm>
            <a:off x="3309029" y="2616163"/>
            <a:ext cx="252346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วิเคราะห์</a:t>
            </a:r>
            <a:b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หลักสูตร</a:t>
            </a:r>
            <a:b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หรือ</a:t>
            </a:r>
            <a:b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พัฒนาหลักสูตร</a:t>
            </a:r>
            <a:endParaRPr lang="en-US" sz="3000" b="1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cxnSp>
        <p:nvCxnSpPr>
          <p:cNvPr id="30" name="ลูกศรเชื่อมต่อแบบตรง 29"/>
          <p:cNvCxnSpPr/>
          <p:nvPr/>
        </p:nvCxnSpPr>
        <p:spPr>
          <a:xfrm flipV="1">
            <a:off x="7086128" y="2838154"/>
            <a:ext cx="1057939" cy="10160"/>
          </a:xfrm>
          <a:prstGeom prst="straightConnector1">
            <a:avLst/>
          </a:prstGeom>
          <a:ln w="158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สี่เหลี่ยมผืนผ้า 17"/>
          <p:cNvSpPr/>
          <p:nvPr/>
        </p:nvSpPr>
        <p:spPr>
          <a:xfrm>
            <a:off x="5965220" y="2515399"/>
            <a:ext cx="1817340" cy="1247686"/>
          </a:xfrm>
          <a:prstGeom prst="rect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8"/>
          <p:cNvSpPr txBox="1"/>
          <p:nvPr/>
        </p:nvSpPr>
        <p:spPr>
          <a:xfrm>
            <a:off x="5880157" y="2605668"/>
            <a:ext cx="20230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จัดการเรียน</a:t>
            </a:r>
            <a:b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การสอน</a:t>
            </a:r>
            <a:endParaRPr lang="en-US" sz="3000" b="1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cxnSp>
        <p:nvCxnSpPr>
          <p:cNvPr id="31" name="ลูกศรเชื่อมต่อแบบตรง 30"/>
          <p:cNvCxnSpPr/>
          <p:nvPr/>
        </p:nvCxnSpPr>
        <p:spPr>
          <a:xfrm flipV="1">
            <a:off x="9136767" y="2840087"/>
            <a:ext cx="1057939" cy="10160"/>
          </a:xfrm>
          <a:prstGeom prst="straightConnector1">
            <a:avLst/>
          </a:prstGeom>
          <a:ln w="158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สี่เหลี่ยมผืนผ้า 19"/>
          <p:cNvSpPr/>
          <p:nvPr/>
        </p:nvSpPr>
        <p:spPr>
          <a:xfrm>
            <a:off x="8129300" y="2525559"/>
            <a:ext cx="1685260" cy="1247686"/>
          </a:xfrm>
          <a:prstGeom prst="rect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8"/>
          <p:cNvSpPr txBox="1"/>
          <p:nvPr/>
        </p:nvSpPr>
        <p:spPr>
          <a:xfrm>
            <a:off x="7933719" y="2545152"/>
            <a:ext cx="20230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วัดและประเมินผล</a:t>
            </a:r>
            <a:endParaRPr lang="en-US" sz="3000" b="1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cxnSp>
        <p:nvCxnSpPr>
          <p:cNvPr id="38" name="ลูกศรเชื่อมต่อแบบตรง 37"/>
          <p:cNvCxnSpPr/>
          <p:nvPr/>
        </p:nvCxnSpPr>
        <p:spPr>
          <a:xfrm flipH="1" flipV="1">
            <a:off x="3227141" y="5527343"/>
            <a:ext cx="7977670" cy="54591"/>
          </a:xfrm>
          <a:prstGeom prst="straightConnector1">
            <a:avLst/>
          </a:prstGeom>
          <a:ln w="158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ลูกศรเชื่อมต่อแบบตรง 41"/>
          <p:cNvCxnSpPr/>
          <p:nvPr/>
        </p:nvCxnSpPr>
        <p:spPr>
          <a:xfrm flipH="1" flipV="1">
            <a:off x="11155722" y="4470984"/>
            <a:ext cx="38244" cy="1112022"/>
          </a:xfrm>
          <a:prstGeom prst="straightConnector1">
            <a:avLst/>
          </a:prstGeom>
          <a:ln w="158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สี่เหลี่ยมผืนผ้า 24"/>
          <p:cNvSpPr/>
          <p:nvPr/>
        </p:nvSpPr>
        <p:spPr>
          <a:xfrm>
            <a:off x="10176539" y="2534076"/>
            <a:ext cx="1711961" cy="207978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8"/>
          <p:cNvSpPr txBox="1"/>
          <p:nvPr/>
        </p:nvSpPr>
        <p:spPr>
          <a:xfrm>
            <a:off x="9836365" y="2596576"/>
            <a:ext cx="252346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ผลที่เกิดขึ้น</a:t>
            </a:r>
            <a:b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จาก</a:t>
            </a:r>
            <a:b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การจัด</a:t>
            </a:r>
            <a:b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latin typeface="Browallia New" panose="020B0604020202020204" pitchFamily="34" charset="-34"/>
                <a:cs typeface="Browallia New" panose="020B0604020202020204" pitchFamily="34" charset="-34"/>
              </a:rPr>
              <a:t>การเรียนรู้</a:t>
            </a:r>
            <a:endParaRPr lang="en-US" sz="3000" b="1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28" name="TextBox 8"/>
          <p:cNvSpPr txBox="1"/>
          <p:nvPr/>
        </p:nvSpPr>
        <p:spPr>
          <a:xfrm>
            <a:off x="5993159" y="5220063"/>
            <a:ext cx="2023082" cy="1015663"/>
          </a:xfrm>
          <a:prstGeom prst="rect">
            <a:avLst/>
          </a:prstGeom>
          <a:solidFill>
            <a:srgbClr val="80008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ผลสะท้อน</a:t>
            </a:r>
            <a:br>
              <a:rPr lang="th-TH" sz="3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0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กลับ</a:t>
            </a:r>
            <a:endParaRPr lang="en-US" sz="3000" b="1" dirty="0">
              <a:solidFill>
                <a:schemeClr val="bg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46" name="กล่องข้อความ 45"/>
          <p:cNvSpPr txBox="1"/>
          <p:nvPr/>
        </p:nvSpPr>
        <p:spPr>
          <a:xfrm>
            <a:off x="1176964" y="1200590"/>
            <a:ext cx="108102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                         I                     P                  </a:t>
            </a:r>
            <a:r>
              <a:rPr lang="en-US" sz="44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O</a:t>
            </a:r>
            <a:r>
              <a:rPr lang="en-US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          </a:t>
            </a:r>
            <a:r>
              <a:rPr lang="en-US" sz="44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O</a:t>
            </a:r>
            <a:endParaRPr lang="th-TH" sz="4400" b="1" dirty="0">
              <a:solidFill>
                <a:schemeClr val="bg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66867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20" name="สี่เหลี่ยมผืนผ้า 19"/>
          <p:cNvSpPr/>
          <p:nvPr/>
        </p:nvSpPr>
        <p:spPr>
          <a:xfrm>
            <a:off x="871219" y="471394"/>
            <a:ext cx="107964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8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กิจกรรมกลุ่ม   (</a:t>
            </a:r>
            <a:r>
              <a:rPr lang="en-US" sz="48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1</a:t>
            </a:r>
            <a:r>
              <a:rPr lang="th-TH" sz="48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กลุ่ม  แยกเป็น </a:t>
            </a:r>
            <a:r>
              <a:rPr lang="en-US" sz="48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2 </a:t>
            </a:r>
            <a:r>
              <a:rPr lang="th-TH" sz="48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กลุ่มย่อย)</a:t>
            </a:r>
            <a:endParaRPr lang="en-US" sz="4800" b="1" dirty="0" smtClean="0">
              <a:solidFill>
                <a:srgbClr val="FFFF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871219" y="1304514"/>
            <a:ext cx="10796477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800" b="1" dirty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sz="48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</a:t>
            </a:r>
            <a:r>
              <a:rPr lang="th-TH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ต้องการจัดการเรียนรู้ให้กับผู้เรียน ระดับ ม.ต้น ให้มีความรู้และความตระหนักในเรื่อง  </a:t>
            </a:r>
            <a:r>
              <a:rPr lang="th-TH" sz="4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ขยะ</a:t>
            </a:r>
            <a:r>
              <a:rPr lang="th-TH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(ตามหลักวิทยาศาสตร์  ผลต่อสังคม)  โดย</a:t>
            </a:r>
            <a:r>
              <a:rPr lang="th-TH" sz="4400" b="1" dirty="0" err="1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บูรณา</a:t>
            </a:r>
            <a:r>
              <a:rPr lang="th-TH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การควบคู่กับเนื้อหาทาง</a:t>
            </a:r>
            <a:r>
              <a:rPr lang="th-TH" sz="4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คณิตศาสตร์  หน้าที่พลเมือง และการวางแผนโครงงาน</a:t>
            </a:r>
            <a:br>
              <a:rPr lang="th-TH" sz="4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4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     </a:t>
            </a:r>
            <a:r>
              <a:rPr lang="en-US" sz="4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1. </a:t>
            </a:r>
            <a:r>
              <a:rPr lang="th-TH" sz="4400" b="1" dirty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จะใช้รูปแบบการเรียนการสอนใด เพราะ</a:t>
            </a:r>
            <a:r>
              <a:rPr lang="th-TH" sz="4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อะไร</a:t>
            </a:r>
            <a:br>
              <a:rPr lang="th-TH" sz="4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4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     </a:t>
            </a:r>
            <a:r>
              <a:rPr lang="en-US" sz="4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2. </a:t>
            </a:r>
            <a:r>
              <a:rPr lang="th-TH" sz="4400" b="1" dirty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จะจัดขั้นตอนการเรียนรู้</a:t>
            </a:r>
            <a:r>
              <a:rPr lang="th-TH" sz="4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อย่างไร</a:t>
            </a:r>
            <a:r>
              <a:rPr lang="en-US" sz="4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/>
            </a:r>
            <a:br>
              <a:rPr lang="en-US" sz="4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en-US" sz="4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     3. </a:t>
            </a:r>
            <a:r>
              <a:rPr lang="th-TH" sz="4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จะใช้สื่อการเรียนรู้อะไร เพราะอะไร</a:t>
            </a:r>
            <a:endParaRPr lang="en-US" sz="4400" b="1" dirty="0" smtClean="0">
              <a:solidFill>
                <a:srgbClr val="FFFF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99925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981200" y="76201"/>
            <a:ext cx="8229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>
                <a:solidFill>
                  <a:srgbClr val="FFFF00"/>
                </a:solidFill>
              </a:rPr>
              <a:t>กรอบความคิดการพัฒนากระบวนการจัดการเรียนรู้</a:t>
            </a:r>
            <a:endParaRPr lang="en-US" sz="3200" b="1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33800" y="609601"/>
            <a:ext cx="449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1. </a:t>
            </a:r>
            <a:r>
              <a:rPr lang="th-TH" sz="2400" b="1" dirty="0">
                <a:solidFill>
                  <a:schemeClr val="bg1"/>
                </a:solidFill>
              </a:rPr>
              <a:t>การประเมินสภาพการณ์ของชุมชน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52600" y="914401"/>
            <a:ext cx="8763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>
                <a:solidFill>
                  <a:srgbClr val="FFFF00"/>
                </a:solidFill>
              </a:rPr>
              <a:t>เทคนิค </a:t>
            </a:r>
            <a:r>
              <a:rPr lang="en-US" sz="2400" b="1" dirty="0">
                <a:solidFill>
                  <a:srgbClr val="FFFF00"/>
                </a:solidFill>
              </a:rPr>
              <a:t>SWOT</a:t>
            </a:r>
            <a:r>
              <a:rPr lang="th-TH" sz="2400" b="1" dirty="0">
                <a:solidFill>
                  <a:srgbClr val="FFFF00"/>
                </a:solidFill>
              </a:rPr>
              <a:t> </a:t>
            </a:r>
            <a:r>
              <a:rPr lang="en-US" sz="2400" b="1" dirty="0">
                <a:solidFill>
                  <a:srgbClr val="FFFF00"/>
                </a:solidFill>
              </a:rPr>
              <a:t>:</a:t>
            </a:r>
            <a:r>
              <a:rPr lang="th-TH" sz="2400" b="1" dirty="0">
                <a:solidFill>
                  <a:srgbClr val="FFFF00"/>
                </a:solidFill>
              </a:rPr>
              <a:t> เพื่อประเมินและวิเคราะห์สภาพการณ์ทั้งภายในและภายนอกของชุมชน  </a:t>
            </a:r>
            <a:endParaRPr lang="en-US" sz="2400" b="1" dirty="0">
              <a:solidFill>
                <a:srgbClr val="FFFF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33800" y="1447801"/>
            <a:ext cx="449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2. </a:t>
            </a:r>
            <a:r>
              <a:rPr lang="th-TH" sz="2400" b="1" dirty="0">
                <a:solidFill>
                  <a:schemeClr val="bg1"/>
                </a:solidFill>
              </a:rPr>
              <a:t>การศึกษาสภาพการณ์ของชุมชน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76400" y="1752600"/>
            <a:ext cx="8839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>
                <a:solidFill>
                  <a:srgbClr val="FFFF00"/>
                </a:solidFill>
              </a:rPr>
              <a:t>ประชุมแบบ</a:t>
            </a:r>
            <a:r>
              <a:rPr lang="th-TH" sz="2400" b="1" dirty="0" err="1">
                <a:solidFill>
                  <a:srgbClr val="FFFF00"/>
                </a:solidFill>
              </a:rPr>
              <a:t>ซินดิ</a:t>
            </a:r>
            <a:r>
              <a:rPr lang="th-TH" sz="2400" b="1" dirty="0">
                <a:solidFill>
                  <a:srgbClr val="FFFF00"/>
                </a:solidFill>
              </a:rPr>
              <a:t>เกต </a:t>
            </a:r>
            <a:r>
              <a:rPr lang="en-US" sz="2400" b="1" dirty="0">
                <a:solidFill>
                  <a:srgbClr val="FFFF00"/>
                </a:solidFill>
              </a:rPr>
              <a:t>:</a:t>
            </a:r>
            <a:r>
              <a:rPr lang="th-TH" sz="2400" b="1" dirty="0">
                <a:solidFill>
                  <a:srgbClr val="FFFF00"/>
                </a:solidFill>
              </a:rPr>
              <a:t>  </a:t>
            </a:r>
            <a:r>
              <a:rPr lang="th-TH" sz="2000" b="1" dirty="0">
                <a:solidFill>
                  <a:srgbClr val="FFFF00"/>
                </a:solidFill>
              </a:rPr>
              <a:t>1. เพื่อนำเสนอผลการประเมินและวิเคราะห์สภาพการณ์ ของชุมชน    </a:t>
            </a:r>
            <a:endParaRPr lang="en-US" sz="2000" b="1" dirty="0">
              <a:solidFill>
                <a:srgbClr val="FFFF00"/>
              </a:solidFill>
            </a:endParaRPr>
          </a:p>
          <a:p>
            <a:r>
              <a:rPr lang="th-TH" sz="2000" b="1" dirty="0">
                <a:solidFill>
                  <a:srgbClr val="FFFF00"/>
                </a:solidFill>
              </a:rPr>
              <a:t>                                      2.  เพื่อวิเคราะห์ความสัมพันธ์ของปัญหา และผลกระทบต่อการดำรงชีวิต</a:t>
            </a:r>
            <a:endParaRPr lang="en-US" sz="2000" b="1" dirty="0">
              <a:solidFill>
                <a:srgbClr val="FFFF00"/>
              </a:solidFill>
            </a:endParaRPr>
          </a:p>
          <a:p>
            <a:r>
              <a:rPr lang="th-TH" sz="2000" b="1" dirty="0">
                <a:solidFill>
                  <a:srgbClr val="FFFF00"/>
                </a:solidFill>
              </a:rPr>
              <a:t>                                      3.  เพื่อสร้างความตระหนักถึงความสำคัญและความจำเป็น ในการร่วมมือพัฒนาชุมชน</a:t>
            </a:r>
            <a:endParaRPr lang="en-US" sz="2000" b="1" dirty="0">
              <a:solidFill>
                <a:srgbClr val="FFFF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33800" y="2967336"/>
            <a:ext cx="449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3. </a:t>
            </a:r>
            <a:r>
              <a:rPr lang="th-TH" sz="2400" b="1" dirty="0">
                <a:solidFill>
                  <a:schemeClr val="bg1"/>
                </a:solidFill>
              </a:rPr>
              <a:t>การมีส่วนร่วมในการจัดทำแผนพัฒนาชุมชน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52600" y="3348336"/>
            <a:ext cx="8763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>
                <a:solidFill>
                  <a:srgbClr val="FFFF00"/>
                </a:solidFill>
              </a:rPr>
              <a:t>เทคนิค </a:t>
            </a:r>
            <a:r>
              <a:rPr lang="en-US" sz="2400" b="1" dirty="0">
                <a:solidFill>
                  <a:srgbClr val="FFFF00"/>
                </a:solidFill>
              </a:rPr>
              <a:t>AIC : </a:t>
            </a:r>
            <a:r>
              <a:rPr lang="th-TH" sz="2400" b="1" dirty="0">
                <a:solidFill>
                  <a:srgbClr val="FFFF00"/>
                </a:solidFill>
              </a:rPr>
              <a:t>เพื่อให้ชุมชนได้ระดมความคิดและร่วมกำหนดแนวทางแก้ปัญหา อย่างเป็นระบบ</a:t>
            </a:r>
            <a:endParaRPr lang="en-US" sz="2400" b="1" dirty="0">
              <a:solidFill>
                <a:srgbClr val="FFFF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124200" y="3957936"/>
            <a:ext cx="586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4. </a:t>
            </a:r>
            <a:r>
              <a:rPr lang="th-TH" sz="2400" b="1" dirty="0">
                <a:solidFill>
                  <a:schemeClr val="bg1"/>
                </a:solidFill>
              </a:rPr>
              <a:t>การประเมินความเป็นไปได้ของแผนพัฒนาชุมชน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52600" y="4338936"/>
            <a:ext cx="8763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>
                <a:solidFill>
                  <a:srgbClr val="FFFF00"/>
                </a:solidFill>
              </a:rPr>
              <a:t>การสัมมนา</a:t>
            </a:r>
            <a:r>
              <a:rPr lang="en-US" sz="2400" b="1" dirty="0">
                <a:solidFill>
                  <a:srgbClr val="FFFF00"/>
                </a:solidFill>
              </a:rPr>
              <a:t>:</a:t>
            </a:r>
            <a:r>
              <a:rPr lang="th-TH" sz="2400" b="1" dirty="0">
                <a:solidFill>
                  <a:srgbClr val="FFFF00"/>
                </a:solidFill>
              </a:rPr>
              <a:t> เพื่อประเมินความเป็นไปได้ของโครงการที่กำหนดไว้ในแผนพัฒนาชุมชน</a:t>
            </a:r>
            <a:endParaRPr lang="en-US" sz="2400" b="1" dirty="0">
              <a:solidFill>
                <a:srgbClr val="FFFF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905000" y="4948536"/>
            <a:ext cx="853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5. </a:t>
            </a:r>
            <a:r>
              <a:rPr lang="th-TH" sz="2400" b="1" dirty="0">
                <a:solidFill>
                  <a:schemeClr val="bg1"/>
                </a:solidFill>
              </a:rPr>
              <a:t>เชื่อมประสานการดำเนินงานตามแผนพัฒนาชุมชน ระหว่าง ภาคประชาชน และภาครัฐ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52600" y="5334001"/>
            <a:ext cx="8763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>
                <a:solidFill>
                  <a:srgbClr val="FFFF00"/>
                </a:solidFill>
              </a:rPr>
              <a:t>การประชุมเชิงปฏิบัติการ </a:t>
            </a:r>
            <a:r>
              <a:rPr lang="en-US" sz="2400" b="1" dirty="0">
                <a:solidFill>
                  <a:srgbClr val="FFFF00"/>
                </a:solidFill>
              </a:rPr>
              <a:t>:  </a:t>
            </a:r>
            <a:r>
              <a:rPr lang="th-TH" sz="2400" b="1" dirty="0">
                <a:solidFill>
                  <a:srgbClr val="FFFF00"/>
                </a:solidFill>
              </a:rPr>
              <a:t>เพื่อเชื่อมประสานร่วมพัฒนาชุมชนระหว่าง ภาคประชาชน </a:t>
            </a:r>
            <a:r>
              <a:rPr lang="en-US" sz="2400" b="1" dirty="0">
                <a:solidFill>
                  <a:srgbClr val="FFFF00"/>
                </a:solidFill>
              </a:rPr>
              <a:t/>
            </a:r>
            <a:br>
              <a:rPr lang="en-US" sz="2400" b="1" dirty="0">
                <a:solidFill>
                  <a:srgbClr val="FFFF00"/>
                </a:solidFill>
              </a:rPr>
            </a:br>
            <a:r>
              <a:rPr lang="th-TH" sz="2400" b="1" dirty="0">
                <a:solidFill>
                  <a:srgbClr val="FFFF00"/>
                </a:solidFill>
              </a:rPr>
              <a:t>และภาครัฐ</a:t>
            </a:r>
            <a:endParaRPr lang="en-US" sz="2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9105464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20" name="สี่เหลี่ยมผืนผ้า 19"/>
          <p:cNvSpPr/>
          <p:nvPr/>
        </p:nvSpPr>
        <p:spPr>
          <a:xfrm>
            <a:off x="871219" y="471394"/>
            <a:ext cx="107964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8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การตรวจสอบคุณภาพ</a:t>
            </a:r>
            <a:endParaRPr lang="en-US" sz="4800" b="1" dirty="0" smtClean="0">
              <a:solidFill>
                <a:srgbClr val="FFFF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871219" y="1233394"/>
            <a:ext cx="10796477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800" b="1" dirty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sz="48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</a:t>
            </a:r>
            <a:r>
              <a:rPr lang="th-TH" sz="36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หลักสูตร</a:t>
            </a:r>
            <a:br>
              <a:rPr lang="th-TH" sz="36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6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      </a:t>
            </a:r>
            <a: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หา</a:t>
            </a:r>
            <a:r>
              <a:rPr lang="th-TH" sz="36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ความ</a:t>
            </a:r>
            <a: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สอดคล้อง</a:t>
            </a:r>
            <a:r>
              <a:rPr lang="th-TH" sz="36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(</a:t>
            </a:r>
            <a:r>
              <a:rPr lang="en-US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IOC)</a:t>
            </a:r>
            <a: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/>
            </a:r>
            <a:b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</a:t>
            </a:r>
            <a:r>
              <a:rPr lang="th-TH" sz="36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แบบทดสอบ</a:t>
            </a:r>
            <a:br>
              <a:rPr lang="th-TH" sz="36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6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	   </a:t>
            </a:r>
            <a: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หา</a:t>
            </a:r>
            <a:r>
              <a:rPr lang="th-TH" sz="36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ความสอดคล้อง (</a:t>
            </a:r>
            <a:r>
              <a:rPr lang="en-US" sz="36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IOC)</a:t>
            </a:r>
            <a:r>
              <a:rPr lang="th-TH" sz="36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/>
            </a:r>
            <a:br>
              <a:rPr lang="th-TH" sz="36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	   การทดสอบผลการทดลองใช้รายข้อ (</a:t>
            </a:r>
            <a:r>
              <a:rPr lang="en-US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t-test</a:t>
            </a:r>
            <a: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)</a:t>
            </a:r>
            <a:b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       หา</a:t>
            </a:r>
            <a:r>
              <a:rPr lang="th-TH" sz="36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ความเชื่อมั่นด้วยการหาค่าสัมประสิทธิ์แอลฟา (</a:t>
            </a:r>
            <a:r>
              <a:rPr lang="en-US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α</a:t>
            </a:r>
            <a: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)</a:t>
            </a:r>
            <a:r>
              <a:rPr lang="th-TH" sz="36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ของ </a:t>
            </a:r>
            <a:r>
              <a:rPr lang="en-US" sz="3600" b="1" dirty="0" err="1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Cronbach</a:t>
            </a:r>
            <a:r>
              <a:rPr lang="en-US" sz="36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/>
            </a:r>
            <a:b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6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</a:t>
            </a:r>
            <a:r>
              <a:rPr lang="th-TH" sz="3600" b="1" dirty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แบบสอบถาม </a:t>
            </a:r>
            <a:endParaRPr lang="en-US" sz="3600" b="1" dirty="0">
              <a:solidFill>
                <a:srgbClr val="FFFF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r>
              <a:rPr lang="th-TH" sz="40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     </a:t>
            </a:r>
            <a:r>
              <a:rPr lang="th-TH" sz="36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หาความสอดคล้อง (</a:t>
            </a:r>
            <a:r>
              <a:rPr lang="en-US" sz="36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IOC</a:t>
            </a:r>
            <a:r>
              <a:rPr lang="en-US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)</a:t>
            </a:r>
            <a:endParaRPr lang="en-US" sz="3600" b="1" dirty="0" smtClean="0">
              <a:solidFill>
                <a:schemeClr val="bg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00837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</a:t>
            </a:r>
            <a:endParaRPr lang="th-TH" dirty="0"/>
          </a:p>
        </p:txBody>
      </p:sp>
      <p:sp>
        <p:nvSpPr>
          <p:cNvPr id="20" name="สี่เหลี่ยมผืนผ้า 19"/>
          <p:cNvSpPr/>
          <p:nvPr/>
        </p:nvSpPr>
        <p:spPr>
          <a:xfrm>
            <a:off x="871219" y="471394"/>
            <a:ext cx="107964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8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แนวคิดการจัดการเรียนรู้</a:t>
            </a:r>
            <a:endParaRPr lang="en-US" sz="4800" b="1" dirty="0" smtClean="0">
              <a:solidFill>
                <a:srgbClr val="FFFF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871219" y="1233394"/>
            <a:ext cx="1079647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800" b="1" dirty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sz="48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</a:t>
            </a:r>
            <a:r>
              <a:rPr lang="th-TH" sz="4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จากอดีตถึงปัจจุบัน</a:t>
            </a:r>
            <a:br>
              <a:rPr lang="th-TH" sz="4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6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      </a:t>
            </a:r>
            <a:r>
              <a:rPr lang="en-US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Study Education</a:t>
            </a:r>
            <a:r>
              <a:rPr lang="th-TH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/>
            </a:r>
            <a:br>
              <a:rPr lang="th-TH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</a:t>
            </a:r>
            <a:br>
              <a:rPr lang="th-TH" sz="36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36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</a:t>
            </a:r>
            <a:r>
              <a:rPr lang="th-TH" sz="4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ความต้องการในอนาคต</a:t>
            </a:r>
            <a:endParaRPr lang="en-US" sz="4400" b="1" dirty="0">
              <a:solidFill>
                <a:srgbClr val="FFFF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r>
              <a:rPr lang="th-TH" sz="4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     </a:t>
            </a:r>
            <a:r>
              <a:rPr lang="en-US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Learn today  -</a:t>
            </a:r>
            <a:r>
              <a:rPr lang="en-US" sz="44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en-US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Work today</a:t>
            </a:r>
            <a:endParaRPr lang="en-US" sz="4400" b="1" dirty="0" smtClean="0">
              <a:solidFill>
                <a:schemeClr val="bg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03549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3" name="รูปภาพ 2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38678" y="1071546"/>
            <a:ext cx="5715040" cy="4280764"/>
          </a:xfrm>
          <a:prstGeom prst="rect">
            <a:avLst/>
          </a:prstGeom>
        </p:spPr>
      </p:pic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895566" y="693809"/>
            <a:ext cx="7772400" cy="1470025"/>
          </a:xfrm>
        </p:spPr>
        <p:txBody>
          <a:bodyPr>
            <a:normAutofit/>
          </a:bodyPr>
          <a:lstStyle/>
          <a:p>
            <a:r>
              <a:rPr lang="th-TH" sz="8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rPr>
              <a:t>จบการนำเสนอ</a:t>
            </a:r>
            <a:endParaRPr lang="th-TH" sz="8800" b="1" dirty="0">
              <a:solidFill>
                <a:srgbClr val="FFFF00"/>
              </a:solidFill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-327787" y="2725311"/>
            <a:ext cx="11129216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800" b="1" dirty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sz="48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</a:t>
            </a:r>
            <a:r>
              <a:rPr lang="th-TH" sz="60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/>
            </a:r>
            <a:br>
              <a:rPr lang="th-TH" sz="60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60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/>
            </a:r>
            <a:br>
              <a:rPr lang="th-TH" sz="60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60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ขอให้ทุกท่าน</a:t>
            </a:r>
            <a:r>
              <a:rPr lang="th-TH" sz="6000" b="1" dirty="0" smtClean="0">
                <a:solidFill>
                  <a:srgbClr val="00206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ถึงฝั่งฝันที่เป็นจริง</a:t>
            </a:r>
            <a:br>
              <a:rPr lang="th-TH" sz="6000" b="1" dirty="0" smtClean="0">
                <a:solidFill>
                  <a:srgbClr val="00206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endParaRPr lang="en-US" sz="6000" b="1" dirty="0" smtClean="0">
              <a:solidFill>
                <a:srgbClr val="00206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89354790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1086713" y="757307"/>
            <a:ext cx="10421894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h-TH" sz="4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นวัตกรรม </a:t>
            </a:r>
            <a:r>
              <a:rPr lang="en-US" sz="4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: </a:t>
            </a:r>
            <a:r>
              <a:rPr lang="en-US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1. </a:t>
            </a:r>
            <a:r>
              <a:rPr lang="th-TH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ต้องเป็นสิ่งใหม่ทั้งหมดหรือบางส่วน</a:t>
            </a:r>
            <a:br>
              <a:rPr lang="th-TH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             </a:t>
            </a:r>
            <a:r>
              <a:rPr lang="en-US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2. </a:t>
            </a:r>
            <a:r>
              <a:rPr lang="th-TH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มีการดำเนินงานอย่างเป็นระบบ โด</a:t>
            </a:r>
            <a:r>
              <a:rPr lang="th-TH" sz="44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ย</a:t>
            </a:r>
            <a:r>
              <a:rPr lang="th-TH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พิจารณา</a:t>
            </a:r>
            <a:br>
              <a:rPr lang="th-TH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                 องค์ประกอบทั้งระบบ ได้แก่ ปัจจัยนำเข้า</a:t>
            </a:r>
            <a:br>
              <a:rPr lang="th-TH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                 กระบวนการ และผลลัพธ์</a:t>
            </a:r>
            <a:br>
              <a:rPr lang="th-TH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             </a:t>
            </a:r>
            <a:r>
              <a:rPr lang="en-US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3. </a:t>
            </a:r>
            <a:r>
              <a:rPr lang="th-TH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มีการพิสูจน์ด้วยหลักการวิจัย</a:t>
            </a:r>
            <a:br>
              <a:rPr lang="th-TH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4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         </a:t>
            </a:r>
            <a:br>
              <a:rPr lang="th-TH" sz="4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4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                 </a:t>
            </a:r>
            <a:endParaRPr lang="th-TH" sz="4400" b="1" dirty="0">
              <a:solidFill>
                <a:schemeClr val="bg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145646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1038586" y="757305"/>
            <a:ext cx="10421894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h-TH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นวัตกรรมการศึกษา </a:t>
            </a:r>
            <a:r>
              <a:rPr lang="en-US" sz="44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:</a:t>
            </a:r>
            <a:r>
              <a:rPr lang="en-US" sz="4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sz="4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นวัตกรรมที่ช่วยให้การศึกษาและการเรียนการสอนมีประสิทธิภาพดียิ่งขึ้น ผู้เรียนเกิดการเรียนรู้อย่างมีประสิทธิภาพที่สูงขึ้น </a:t>
            </a:r>
            <a:br>
              <a:rPr lang="th-TH" sz="4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r>
              <a:rPr lang="th-TH" sz="4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/>
            </a:r>
            <a:br>
              <a:rPr lang="th-TH" sz="44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</a:br>
            <a:endParaRPr lang="th-TH" sz="4400" b="1" dirty="0">
              <a:solidFill>
                <a:srgbClr val="FFFF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908969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3" name="TextBox 5"/>
          <p:cNvSpPr txBox="1"/>
          <p:nvPr/>
        </p:nvSpPr>
        <p:spPr>
          <a:xfrm>
            <a:off x="2436627" y="981662"/>
            <a:ext cx="7162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5400" b="1" dirty="0" smtClean="0">
                <a:solidFill>
                  <a:srgbClr val="FFFF00"/>
                </a:solidFill>
              </a:rPr>
              <a:t>การศึกษา</a:t>
            </a:r>
            <a:r>
              <a:rPr lang="en-US" sz="5400" b="1" dirty="0" smtClean="0">
                <a:solidFill>
                  <a:srgbClr val="FFFF00"/>
                </a:solidFill>
              </a:rPr>
              <a:t> : </a:t>
            </a:r>
            <a:r>
              <a:rPr lang="th-TH" sz="5400" b="1" dirty="0" smtClean="0">
                <a:solidFill>
                  <a:srgbClr val="FFFF00"/>
                </a:solidFill>
              </a:rPr>
              <a:t>ศาสตร์และศิลป์</a:t>
            </a:r>
            <a:r>
              <a:rPr lang="en-US" sz="5400" b="1" dirty="0" smtClean="0">
                <a:solidFill>
                  <a:srgbClr val="FFFF00"/>
                </a:solidFill>
              </a:rPr>
              <a:t> </a:t>
            </a:r>
            <a:endParaRPr lang="en-US" sz="5400" dirty="0">
              <a:solidFill>
                <a:srgbClr val="FFFF00"/>
              </a:solidFill>
            </a:endParaRPr>
          </a:p>
        </p:txBody>
      </p:sp>
      <p:sp>
        <p:nvSpPr>
          <p:cNvPr id="14" name="TextBox 6"/>
          <p:cNvSpPr txBox="1"/>
          <p:nvPr/>
        </p:nvSpPr>
        <p:spPr>
          <a:xfrm>
            <a:off x="2286001" y="2439642"/>
            <a:ext cx="107388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400" b="1" dirty="0" smtClean="0">
                <a:solidFill>
                  <a:srgbClr val="FFFF00"/>
                </a:solidFill>
              </a:rPr>
              <a:t>ศาสตร์ </a:t>
            </a:r>
            <a:r>
              <a:rPr lang="en-US" sz="4400" b="1" dirty="0" smtClean="0">
                <a:solidFill>
                  <a:srgbClr val="FFFF00"/>
                </a:solidFill>
              </a:rPr>
              <a:t>- </a:t>
            </a:r>
            <a:r>
              <a:rPr lang="th-TH" sz="4400" b="1" dirty="0" smtClean="0">
                <a:solidFill>
                  <a:schemeClr val="bg1"/>
                </a:solidFill>
              </a:rPr>
              <a:t>เหตุผล </a:t>
            </a:r>
            <a:r>
              <a:rPr lang="th-TH" sz="4400" b="1" dirty="0">
                <a:solidFill>
                  <a:schemeClr val="bg1"/>
                </a:solidFill>
              </a:rPr>
              <a:t>ตรรกะ องค์ความรู้ </a:t>
            </a:r>
            <a:r>
              <a:rPr lang="th-TH" sz="4400" b="1" dirty="0" smtClean="0">
                <a:solidFill>
                  <a:schemeClr val="bg1"/>
                </a:solidFill>
              </a:rPr>
              <a:t/>
            </a:r>
            <a:br>
              <a:rPr lang="th-TH" sz="4400" b="1" dirty="0" smtClean="0">
                <a:solidFill>
                  <a:schemeClr val="bg1"/>
                </a:solidFill>
              </a:rPr>
            </a:br>
            <a:r>
              <a:rPr lang="th-TH" sz="4400" b="1" dirty="0" smtClean="0">
                <a:solidFill>
                  <a:schemeClr val="bg1"/>
                </a:solidFill>
              </a:rPr>
              <a:t>             ตัวความรู้ในแต่</a:t>
            </a:r>
            <a:r>
              <a:rPr lang="th-TH" sz="4400" b="1" dirty="0">
                <a:solidFill>
                  <a:schemeClr val="bg1"/>
                </a:solidFill>
              </a:rPr>
              <a:t>ละศาสตร์</a:t>
            </a:r>
            <a:r>
              <a:rPr lang="en-US" sz="4400" b="1" dirty="0" smtClean="0">
                <a:solidFill>
                  <a:schemeClr val="bg1"/>
                </a:solidFill>
              </a:rPr>
              <a:t> </a:t>
            </a:r>
            <a:endParaRPr lang="en-US" sz="4400" b="1" dirty="0">
              <a:solidFill>
                <a:schemeClr val="bg1"/>
              </a:solidFill>
            </a:endParaRPr>
          </a:p>
        </p:txBody>
      </p:sp>
      <p:sp>
        <p:nvSpPr>
          <p:cNvPr id="15" name="TextBox 7"/>
          <p:cNvSpPr txBox="1"/>
          <p:nvPr/>
        </p:nvSpPr>
        <p:spPr>
          <a:xfrm>
            <a:off x="2328533" y="3945759"/>
            <a:ext cx="82490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800" b="1" dirty="0" smtClean="0">
                <a:solidFill>
                  <a:srgbClr val="FFFF00"/>
                </a:solidFill>
              </a:rPr>
              <a:t>ศิลป์</a:t>
            </a:r>
            <a:r>
              <a:rPr lang="en-US" sz="4800" b="1" dirty="0" smtClean="0">
                <a:solidFill>
                  <a:srgbClr val="FFFF00"/>
                </a:solidFill>
              </a:rPr>
              <a:t> - </a:t>
            </a:r>
            <a:r>
              <a:rPr lang="th-TH" sz="4800" b="1" dirty="0">
                <a:solidFill>
                  <a:schemeClr val="bg1"/>
                </a:solidFill>
              </a:rPr>
              <a:t>กระบวนการ วิธีการ</a:t>
            </a:r>
            <a:r>
              <a:rPr lang="en-US" sz="4800" b="1" dirty="0" smtClean="0">
                <a:solidFill>
                  <a:schemeClr val="bg1"/>
                </a:solidFill>
              </a:rPr>
              <a:t> </a:t>
            </a:r>
            <a:endParaRPr lang="en-US" sz="4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4033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TextBox 4"/>
          <p:cNvSpPr txBox="1"/>
          <p:nvPr/>
        </p:nvSpPr>
        <p:spPr>
          <a:xfrm>
            <a:off x="1967035" y="1509032"/>
            <a:ext cx="8484794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400" b="1" dirty="0">
                <a:solidFill>
                  <a:schemeClr val="bg1"/>
                </a:solidFill>
              </a:rPr>
              <a:t> </a:t>
            </a:r>
            <a:r>
              <a:rPr lang="th-TH" sz="4400" b="1" dirty="0" smtClean="0">
                <a:solidFill>
                  <a:schemeClr val="bg1"/>
                </a:solidFill>
              </a:rPr>
              <a:t>     </a:t>
            </a:r>
            <a:r>
              <a:rPr lang="th-TH" sz="3600" b="1" dirty="0" smtClean="0">
                <a:solidFill>
                  <a:srgbClr val="FFFF00"/>
                </a:solidFill>
              </a:rPr>
              <a:t>หน้าที่หลัก     </a:t>
            </a:r>
            <a:r>
              <a:rPr lang="th-TH" sz="3600" b="1" dirty="0" smtClean="0">
                <a:solidFill>
                  <a:schemeClr val="bg1"/>
                </a:solidFill>
              </a:rPr>
              <a:t>จัดการเรียนการสอนและส่งเสริมการเรียนรู้ด้วยวิธีการที่หลากหลาย  </a:t>
            </a:r>
            <a:r>
              <a:rPr lang="th-TH" sz="3600" b="1" dirty="0">
                <a:solidFill>
                  <a:schemeClr val="bg1"/>
                </a:solidFill>
              </a:rPr>
              <a:t>โ</a:t>
            </a:r>
            <a:r>
              <a:rPr lang="th-TH" sz="3600" b="1" dirty="0" smtClean="0">
                <a:solidFill>
                  <a:schemeClr val="bg1"/>
                </a:solidFill>
              </a:rPr>
              <a:t>ดยมีการศึกษา วิเคราะห์ วิจัยเพื่อพัฒนากระบวนการจัดการเรียนรู้ที่ความสำคัญกับ</a:t>
            </a:r>
            <a:br>
              <a:rPr lang="th-TH" sz="3600" b="1" dirty="0" smtClean="0">
                <a:solidFill>
                  <a:schemeClr val="bg1"/>
                </a:solidFill>
              </a:rPr>
            </a:br>
            <a:r>
              <a:rPr lang="th-TH" sz="3600" b="1" dirty="0" smtClean="0">
                <a:solidFill>
                  <a:schemeClr val="bg1"/>
                </a:solidFill>
              </a:rPr>
              <a:t>กับการพัฒนาความรู้ คุณธรรม จริยธรรม และค่านิยมที่ดี</a:t>
            </a:r>
            <a:br>
              <a:rPr lang="th-TH" sz="3600" b="1" dirty="0" smtClean="0">
                <a:solidFill>
                  <a:schemeClr val="bg1"/>
                </a:solidFill>
              </a:rPr>
            </a:br>
            <a:r>
              <a:rPr lang="th-TH" sz="3600" b="1" dirty="0" smtClean="0">
                <a:solidFill>
                  <a:schemeClr val="bg1"/>
                </a:solidFill>
              </a:rPr>
              <a:t>       </a:t>
            </a:r>
            <a:r>
              <a:rPr lang="th-TH" sz="3600" b="1" dirty="0" smtClean="0">
                <a:solidFill>
                  <a:srgbClr val="FFFF00"/>
                </a:solidFill>
              </a:rPr>
              <a:t>การปฏิบัติหน้าที่   </a:t>
            </a:r>
            <a:r>
              <a:rPr lang="th-TH" sz="3600" b="1" dirty="0" smtClean="0">
                <a:solidFill>
                  <a:schemeClr val="bg1"/>
                </a:solidFill>
              </a:rPr>
              <a:t>จัดการเรียนการสอน การส่งเสริม</a:t>
            </a:r>
            <a:br>
              <a:rPr lang="th-TH" sz="3600" b="1" dirty="0" smtClean="0">
                <a:solidFill>
                  <a:schemeClr val="bg1"/>
                </a:solidFill>
              </a:rPr>
            </a:br>
            <a:r>
              <a:rPr lang="th-TH" sz="3600" b="1" dirty="0" smtClean="0">
                <a:solidFill>
                  <a:schemeClr val="bg1"/>
                </a:solidFill>
              </a:rPr>
              <a:t>การเรียนรู้    พัฒนาและปฏิบัติงานทางวิชาการ    พัฒนาตนเองและวิชาชีพด้านวิชาการ  และปฏิบัติหน้าที่อื่นตาม</a:t>
            </a:r>
            <a:br>
              <a:rPr lang="th-TH" sz="3600" b="1" dirty="0" smtClean="0">
                <a:solidFill>
                  <a:schemeClr val="bg1"/>
                </a:solidFill>
              </a:rPr>
            </a:br>
            <a:r>
              <a:rPr lang="th-TH" sz="3600" b="1" dirty="0" smtClean="0">
                <a:solidFill>
                  <a:schemeClr val="bg1"/>
                </a:solidFill>
              </a:rPr>
              <a:t>ที่ได้รับมอบหมาย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7" name="TextBox 5"/>
          <p:cNvSpPr txBox="1"/>
          <p:nvPr/>
        </p:nvSpPr>
        <p:spPr>
          <a:xfrm>
            <a:off x="1860710" y="414669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rgbClr val="FFFF00"/>
                </a:solidFill>
              </a:rPr>
              <a:t>ครู</a:t>
            </a:r>
            <a:endParaRPr lang="en-US" sz="4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1723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4"/>
          <p:cNvSpPr txBox="1"/>
          <p:nvPr/>
        </p:nvSpPr>
        <p:spPr>
          <a:xfrm>
            <a:off x="1981200" y="602160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>การออกแบบการเรียนรู้</a:t>
            </a:r>
            <a:r>
              <a:rPr lang="th-TH" sz="4400" b="1" dirty="0">
                <a:solidFill>
                  <a:schemeClr val="bg1"/>
                </a:solidFill>
              </a:rPr>
              <a:t>เพื่อพัฒนาผู้เรียน</a:t>
            </a:r>
            <a:endParaRPr lang="en-US" sz="4400" b="1" dirty="0">
              <a:solidFill>
                <a:srgbClr val="FFFF00"/>
              </a:solidFill>
            </a:endParaRPr>
          </a:p>
        </p:txBody>
      </p:sp>
      <p:sp>
        <p:nvSpPr>
          <p:cNvPr id="8" name="TextBox 5"/>
          <p:cNvSpPr txBox="1"/>
          <p:nvPr/>
        </p:nvSpPr>
        <p:spPr>
          <a:xfrm>
            <a:off x="861237" y="1592759"/>
            <a:ext cx="9845749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400" b="1" dirty="0">
                <a:solidFill>
                  <a:srgbClr val="FFFF00"/>
                </a:solidFill>
              </a:rPr>
              <a:t>    </a:t>
            </a:r>
            <a:r>
              <a:rPr lang="th-TH" sz="4000" b="1" dirty="0">
                <a:solidFill>
                  <a:srgbClr val="FFFF00"/>
                </a:solidFill>
              </a:rPr>
              <a:t>วิเคราะห์ สังเคราะห์ ประเมิน และ วิจัย </a:t>
            </a:r>
            <a:r>
              <a:rPr lang="th-TH" sz="4000" b="1" dirty="0" smtClean="0">
                <a:solidFill>
                  <a:srgbClr val="FFFF00"/>
                </a:solidFill>
              </a:rPr>
              <a:t>เกี่ยวกับ</a:t>
            </a:r>
            <a:br>
              <a:rPr lang="th-TH" sz="4000" b="1" dirty="0" smtClean="0">
                <a:solidFill>
                  <a:srgbClr val="FFFF00"/>
                </a:solidFill>
              </a:rPr>
            </a:br>
            <a:r>
              <a:rPr lang="th-TH" sz="4000" b="1" dirty="0" smtClean="0">
                <a:solidFill>
                  <a:srgbClr val="FFFF00"/>
                </a:solidFill>
              </a:rPr>
              <a:t>         การ</a:t>
            </a:r>
            <a:r>
              <a:rPr lang="th-TH" sz="4000" b="1" dirty="0">
                <a:solidFill>
                  <a:srgbClr val="FFFF00"/>
                </a:solidFill>
              </a:rPr>
              <a:t>พัฒนาหลักสูตร </a:t>
            </a:r>
            <a:r>
              <a:rPr lang="th-TH" sz="4000" b="1" dirty="0" smtClean="0">
                <a:solidFill>
                  <a:srgbClr val="FFFF00"/>
                </a:solidFill>
              </a:rPr>
              <a:t/>
            </a:r>
            <a:br>
              <a:rPr lang="th-TH" sz="4000" b="1" dirty="0" smtClean="0">
                <a:solidFill>
                  <a:srgbClr val="FFFF00"/>
                </a:solidFill>
              </a:rPr>
            </a:br>
            <a:r>
              <a:rPr lang="th-TH" sz="4000" b="1" dirty="0" smtClean="0">
                <a:solidFill>
                  <a:srgbClr val="FFFF00"/>
                </a:solidFill>
              </a:rPr>
              <a:t>         เทคนิค</a:t>
            </a:r>
            <a:r>
              <a:rPr lang="th-TH" sz="4000" b="1" dirty="0">
                <a:solidFill>
                  <a:srgbClr val="FFFF00"/>
                </a:solidFill>
              </a:rPr>
              <a:t>การออกแบบการเรียนรู้ </a:t>
            </a:r>
            <a:r>
              <a:rPr lang="th-TH" sz="4000" b="1" dirty="0" smtClean="0">
                <a:solidFill>
                  <a:srgbClr val="FFFF00"/>
                </a:solidFill>
              </a:rPr>
              <a:t/>
            </a:r>
            <a:br>
              <a:rPr lang="th-TH" sz="4000" b="1" dirty="0" smtClean="0">
                <a:solidFill>
                  <a:srgbClr val="FFFF00"/>
                </a:solidFill>
              </a:rPr>
            </a:br>
            <a:r>
              <a:rPr lang="th-TH" sz="4000" b="1" dirty="0" smtClean="0">
                <a:solidFill>
                  <a:srgbClr val="FFFF00"/>
                </a:solidFill>
              </a:rPr>
              <a:t>         การ</a:t>
            </a:r>
            <a:r>
              <a:rPr lang="th-TH" sz="4000" b="1" dirty="0">
                <a:solidFill>
                  <a:srgbClr val="FFFF00"/>
                </a:solidFill>
              </a:rPr>
              <a:t>จัดทำแผนการเรียนรู้  </a:t>
            </a:r>
            <a:r>
              <a:rPr lang="th-TH" sz="4000" b="1" dirty="0" smtClean="0">
                <a:solidFill>
                  <a:srgbClr val="FFFF00"/>
                </a:solidFill>
              </a:rPr>
              <a:t/>
            </a:r>
            <a:br>
              <a:rPr lang="th-TH" sz="4000" b="1" dirty="0" smtClean="0">
                <a:solidFill>
                  <a:srgbClr val="FFFF00"/>
                </a:solidFill>
              </a:rPr>
            </a:br>
            <a:r>
              <a:rPr lang="th-TH" sz="4000" b="1" dirty="0" smtClean="0">
                <a:solidFill>
                  <a:srgbClr val="FFFF00"/>
                </a:solidFill>
              </a:rPr>
              <a:t>         การ</a:t>
            </a:r>
            <a:r>
              <a:rPr lang="th-TH" sz="4000" b="1" dirty="0">
                <a:solidFill>
                  <a:srgbClr val="FFFF00"/>
                </a:solidFill>
              </a:rPr>
              <a:t>วัดและประเมินผล</a:t>
            </a:r>
            <a:br>
              <a:rPr lang="th-TH" sz="4000" b="1" dirty="0">
                <a:solidFill>
                  <a:srgbClr val="FFFF00"/>
                </a:solidFill>
              </a:rPr>
            </a:br>
            <a:endParaRPr lang="en-US" sz="4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4506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743</TotalTime>
  <Words>1156</Words>
  <Application>Microsoft Office PowerPoint</Application>
  <PresentationFormat>แบบจอกว้าง</PresentationFormat>
  <Paragraphs>180</Paragraphs>
  <Slides>46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11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46</vt:i4>
      </vt:variant>
    </vt:vector>
  </HeadingPairs>
  <TitlesOfParts>
    <vt:vector size="58" baseType="lpstr">
      <vt:lpstr>Angsana New</vt:lpstr>
      <vt:lpstr>AngsanaUPC</vt:lpstr>
      <vt:lpstr>Arial</vt:lpstr>
      <vt:lpstr>Browallia New</vt:lpstr>
      <vt:lpstr>BrowalliaUPC</vt:lpstr>
      <vt:lpstr>Calibri</vt:lpstr>
      <vt:lpstr>Calibri Light</vt:lpstr>
      <vt:lpstr>Cordia New</vt:lpstr>
      <vt:lpstr>FreesiaUPC</vt:lpstr>
      <vt:lpstr>IrisUPC</vt:lpstr>
      <vt:lpstr>Times New Roman</vt:lpstr>
      <vt:lpstr>ธีมของ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จบการนำเสนอ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mass comm</dc:creator>
  <cp:lastModifiedBy>mass comm</cp:lastModifiedBy>
  <cp:revision>49</cp:revision>
  <dcterms:created xsi:type="dcterms:W3CDTF">2016-09-28T04:44:46Z</dcterms:created>
  <dcterms:modified xsi:type="dcterms:W3CDTF">2016-09-28T18:16:39Z</dcterms:modified>
</cp:coreProperties>
</file>