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02438" cy="9934575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er" initials="A" lastIdx="1" clrIdx="0">
    <p:extLst>
      <p:ext uri="{19B8F6BF-5375-455C-9EA6-DF929625EA0E}">
        <p15:presenceInfo xmlns:p15="http://schemas.microsoft.com/office/powerpoint/2012/main" xmlns="" userId="Ac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3300"/>
    <a:srgbClr val="003366"/>
    <a:srgbClr val="FFCC00"/>
    <a:srgbClr val="FFCC99"/>
    <a:srgbClr val="66FF66"/>
    <a:srgbClr val="CC0000"/>
    <a:srgbClr val="00CC66"/>
    <a:srgbClr val="66006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2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1-23T10:00:54.594" idx="1">
    <p:pos x="7680" y="0"/>
    <p:text/>
    <p:extLst>
      <p:ext uri="{C676402C-5697-4E1C-873F-D02D1690AC5C}">
        <p15:threadingInfo xmlns:p15="http://schemas.microsoft.com/office/powerpoint/2012/main" xmlns="" timeZoneBias="-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1-23T10:00:54.594" idx="1">
    <p:pos x="7680" y="0"/>
    <p:text/>
    <p:extLst>
      <p:ext uri="{C676402C-5697-4E1C-873F-D02D1690AC5C}">
        <p15:threadingInfo xmlns:p15="http://schemas.microsoft.com/office/powerpoint/2012/main" xmlns="" timeZoneBias="-4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1-23T10:00:54.594" idx="1">
    <p:pos x="7680" y="0"/>
    <p:text/>
    <p:extLst>
      <p:ext uri="{C676402C-5697-4E1C-873F-D02D1690AC5C}">
        <p15:threadingInfo xmlns:p15="http://schemas.microsoft.com/office/powerpoint/2012/main" xmlns="" timeZoneBias="-4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1-23T10:00:54.594" idx="1">
    <p:pos x="7680" y="0"/>
    <p:text/>
    <p:extLst>
      <p:ext uri="{C676402C-5697-4E1C-873F-D02D1690AC5C}">
        <p15:threadingInfo xmlns:p15="http://schemas.microsoft.com/office/powerpoint/2012/main" xmlns="" timeZoneBias="-4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264" cy="496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53644" y="0"/>
            <a:ext cx="2947263" cy="496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6D518-D6B5-465D-BD08-B8D3762DE308}" type="datetimeFigureOut">
              <a:rPr lang="th-TH" smtClean="0"/>
              <a:t>24/11/60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9436491"/>
            <a:ext cx="2947264" cy="496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53644" y="9436491"/>
            <a:ext cx="2947263" cy="496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620CF-B9D5-4295-9074-FD38C2DB516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64840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AAF5-32AA-40C5-9717-A5880F0FE020}" type="datetimeFigureOut">
              <a:rPr lang="th-TH" smtClean="0"/>
              <a:t>24/11/60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80120-A822-4DEF-9CB9-C677CFF0C3A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1655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AAF5-32AA-40C5-9717-A5880F0FE020}" type="datetimeFigureOut">
              <a:rPr lang="th-TH" smtClean="0"/>
              <a:t>24/11/60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80120-A822-4DEF-9CB9-C677CFF0C3A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2525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AAF5-32AA-40C5-9717-A5880F0FE020}" type="datetimeFigureOut">
              <a:rPr lang="th-TH" smtClean="0"/>
              <a:t>24/11/60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80120-A822-4DEF-9CB9-C677CFF0C3A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0530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AAF5-32AA-40C5-9717-A5880F0FE020}" type="datetimeFigureOut">
              <a:rPr lang="th-TH" smtClean="0"/>
              <a:t>24/11/60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80120-A822-4DEF-9CB9-C677CFF0C3A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87801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AAF5-32AA-40C5-9717-A5880F0FE020}" type="datetimeFigureOut">
              <a:rPr lang="th-TH" smtClean="0"/>
              <a:t>24/11/60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80120-A822-4DEF-9CB9-C677CFF0C3A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1663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AAF5-32AA-40C5-9717-A5880F0FE020}" type="datetimeFigureOut">
              <a:rPr lang="th-TH" smtClean="0"/>
              <a:t>24/11/60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80120-A822-4DEF-9CB9-C677CFF0C3A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0794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AAF5-32AA-40C5-9717-A5880F0FE020}" type="datetimeFigureOut">
              <a:rPr lang="th-TH" smtClean="0"/>
              <a:t>24/11/60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80120-A822-4DEF-9CB9-C677CFF0C3A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30762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AAF5-32AA-40C5-9717-A5880F0FE020}" type="datetimeFigureOut">
              <a:rPr lang="th-TH" smtClean="0"/>
              <a:t>24/11/60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80120-A822-4DEF-9CB9-C677CFF0C3A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23368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AAF5-32AA-40C5-9717-A5880F0FE020}" type="datetimeFigureOut">
              <a:rPr lang="th-TH" smtClean="0"/>
              <a:t>24/11/60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80120-A822-4DEF-9CB9-C677CFF0C3A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02652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AAF5-32AA-40C5-9717-A5880F0FE020}" type="datetimeFigureOut">
              <a:rPr lang="th-TH" smtClean="0"/>
              <a:t>24/11/60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80120-A822-4DEF-9CB9-C677CFF0C3A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9596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AAF5-32AA-40C5-9717-A5880F0FE020}" type="datetimeFigureOut">
              <a:rPr lang="th-TH" smtClean="0"/>
              <a:t>24/11/60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80120-A822-4DEF-9CB9-C677CFF0C3A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82688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EAAF5-32AA-40C5-9717-A5880F0FE020}" type="datetimeFigureOut">
              <a:rPr lang="th-TH" smtClean="0"/>
              <a:t>24/11/60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80120-A822-4DEF-9CB9-C677CFF0C3A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92507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รูปภาพ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441230" y="-135377"/>
            <a:ext cx="9144000" cy="2387600"/>
          </a:xfrm>
        </p:spPr>
        <p:txBody>
          <a:bodyPr>
            <a:normAutofit/>
          </a:bodyPr>
          <a:lstStyle/>
          <a:p>
            <a:r>
              <a:rPr lang="th-TH" sz="8000" b="1" dirty="0" smtClean="0">
                <a:solidFill>
                  <a:srgbClr val="0070C0"/>
                </a:solidFill>
                <a:cs typeface="FreesiaUPC" panose="020B0604020202020204" pitchFamily="34" charset="-34"/>
              </a:rPr>
              <a:t>นโยบายสู่การปฏิบัติ</a:t>
            </a:r>
            <a:endParaRPr lang="th-TH" sz="8000" b="1" dirty="0">
              <a:solidFill>
                <a:srgbClr val="0070C0"/>
              </a:solidFill>
              <a:cs typeface="FreesiaUPC" panose="020B0604020202020204" pitchFamily="34" charset="-34"/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441230" y="1849438"/>
            <a:ext cx="9144000" cy="1655762"/>
          </a:xfrm>
        </p:spPr>
        <p:txBody>
          <a:bodyPr>
            <a:normAutofit/>
          </a:bodyPr>
          <a:lstStyle/>
          <a:p>
            <a:endParaRPr lang="th-TH" sz="2800" b="1" dirty="0" smtClean="0">
              <a:solidFill>
                <a:srgbClr val="006600"/>
              </a:solidFill>
              <a:cs typeface="Freesia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3425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สี่เหลี่ยมผืนผ้า 11"/>
          <p:cNvSpPr/>
          <p:nvPr/>
        </p:nvSpPr>
        <p:spPr>
          <a:xfrm>
            <a:off x="19878" y="0"/>
            <a:ext cx="12192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248548" y="203198"/>
            <a:ext cx="1879658" cy="108210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2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การศึกษา</a:t>
            </a:r>
            <a:br>
              <a:rPr lang="th-TH" sz="32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ขั้นพื้นฐาน</a:t>
            </a:r>
            <a:endParaRPr lang="th-TH" sz="3200" b="1" dirty="0">
              <a:solidFill>
                <a:srgbClr val="FFFF00"/>
              </a:solidFill>
              <a:latin typeface="FreesiaDSE" panose="020B0604020202020204" pitchFamily="34" charset="0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146711" y="1407886"/>
            <a:ext cx="3196914" cy="2011171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๑. </a:t>
            </a:r>
            <a:r>
              <a:rPr lang="th-TH" sz="1800" b="1" dirty="0">
                <a:solidFill>
                  <a:srgbClr val="FFFF00"/>
                </a:solidFill>
                <a:latin typeface="FreesiaDSE" panose="020B0604020202020204" pitchFamily="34" charset="0"/>
              </a:rPr>
              <a:t>การพัฒนา</a:t>
            </a: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หลักสูตร</a:t>
            </a:r>
            <a:r>
              <a:rPr lang="th-TH" sz="1800" b="1" dirty="0" smtClean="0">
                <a:latin typeface="FreesiaDSE" panose="020B0604020202020204" pitchFamily="34" charset="0"/>
              </a:rPr>
              <a:t/>
            </a:r>
            <a:br>
              <a:rPr lang="th-TH" sz="1800" b="1" dirty="0" smtClean="0">
                <a:latin typeface="FreesiaDSE" panose="020B0604020202020204" pitchFamily="34" charset="0"/>
              </a:rPr>
            </a:br>
            <a:r>
              <a:rPr lang="th-TH" sz="1800" b="1" dirty="0">
                <a:latin typeface="FreesiaDSE" panose="020B0604020202020204" pitchFamily="34" charset="0"/>
              </a:rPr>
              <a:t>ภารกิจ</a:t>
            </a:r>
            <a:r>
              <a:rPr lang="th-TH" sz="1800" b="1" dirty="0" smtClean="0">
                <a:latin typeface="FreesiaDSE" panose="020B0604020202020204" pitchFamily="34" charset="0"/>
              </a:rPr>
              <a:t>ต่อเนื่อง  ด้าน</a:t>
            </a:r>
            <a:r>
              <a:rPr lang="th-TH" sz="1800" b="1" dirty="0">
                <a:latin typeface="FreesiaDSE" panose="020B0604020202020204" pitchFamily="34" charset="0"/>
              </a:rPr>
              <a:t>ที่ ๑. ด้านการจัดการศึกษาและการเรียนรู้</a:t>
            </a:r>
            <a:endParaRPr lang="en-US" sz="1800" dirty="0">
              <a:latin typeface="FreesiaDSE" panose="020B0604020202020204" pitchFamily="34" charset="0"/>
            </a:endParaRPr>
          </a:p>
          <a:p>
            <a:r>
              <a:rPr lang="th-TH" sz="1800" b="1" dirty="0" smtClean="0">
                <a:latin typeface="FreesiaDSE" panose="020B0604020202020204" pitchFamily="34" charset="0"/>
              </a:rPr>
              <a:t>                      ด้าน</a:t>
            </a:r>
            <a:r>
              <a:rPr lang="th-TH" sz="1800" b="1" dirty="0">
                <a:latin typeface="FreesiaDSE" panose="020B0604020202020204" pitchFamily="34" charset="0"/>
              </a:rPr>
              <a:t>ที่ ๒. ด้านหลักสูตร </a:t>
            </a:r>
            <a:r>
              <a:rPr lang="th-TH" sz="1800" b="1" dirty="0" smtClean="0">
                <a:latin typeface="FreesiaDSE" panose="020B0604020202020204" pitchFamily="34" charset="0"/>
              </a:rPr>
              <a:t>สื่อ รูปแบบ</a:t>
            </a:r>
            <a:r>
              <a:rPr lang="th-TH" sz="1800" b="1" dirty="0">
                <a:latin typeface="FreesiaDSE" panose="020B0604020202020204" pitchFamily="34" charset="0"/>
              </a:rPr>
              <a:t>การจัดกระบวนการเรียนรู้ การวัดและประเมินผล งานบริการวิชาการ และการประกันคุณภาพ</a:t>
            </a:r>
            <a:r>
              <a:rPr lang="th-TH" sz="1800" b="1" dirty="0" smtClean="0">
                <a:latin typeface="FreesiaDSE" panose="020B0604020202020204" pitchFamily="34" charset="0"/>
              </a:rPr>
              <a:t>การศึกษา</a:t>
            </a:r>
            <a:endParaRPr lang="en-US" sz="1800" dirty="0">
              <a:latin typeface="FreesiaDSE" panose="020B0604020202020204" pitchFamily="34" charset="0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146711" y="3600172"/>
            <a:ext cx="4318745" cy="319168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๒. </a:t>
            </a:r>
            <a:r>
              <a:rPr lang="th-TH" sz="1800" b="1" dirty="0">
                <a:solidFill>
                  <a:srgbClr val="FFFF00"/>
                </a:solidFill>
                <a:latin typeface="FreesiaDSE" panose="020B0604020202020204" pitchFamily="34" charset="0"/>
              </a:rPr>
              <a:t>การจัดกระบวนการ</a:t>
            </a: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เรียนรู้</a:t>
            </a:r>
            <a:r>
              <a:rPr lang="th-TH" sz="1800" b="1" dirty="0" smtClean="0">
                <a:latin typeface="FreesiaDSE" panose="020B0604020202020204" pitchFamily="34" charset="0"/>
              </a:rPr>
              <a:t/>
            </a:r>
            <a:br>
              <a:rPr lang="th-TH" sz="1800" b="1" dirty="0" smtClean="0">
                <a:latin typeface="FreesiaDSE" panose="020B0604020202020204" pitchFamily="34" charset="0"/>
              </a:rPr>
            </a:br>
            <a:r>
              <a:rPr lang="th-TH" sz="1800" b="1" dirty="0" smtClean="0">
                <a:latin typeface="FreesiaDSE" panose="020B0604020202020204" pitchFamily="34" charset="0"/>
              </a:rPr>
              <a:t>๒.๑</a:t>
            </a:r>
            <a:r>
              <a:rPr lang="en-US" sz="1800" b="1" dirty="0" smtClean="0">
                <a:latin typeface="FreesiaDSE" panose="020B0604020202020204" pitchFamily="34" charset="0"/>
              </a:rPr>
              <a:t> </a:t>
            </a:r>
            <a:r>
              <a:rPr lang="th-TH" sz="1800" b="1" dirty="0">
                <a:latin typeface="FreesiaDSE" panose="020B0604020202020204" pitchFamily="34" charset="0"/>
              </a:rPr>
              <a:t>การจัดทำแผนการ</a:t>
            </a:r>
            <a:r>
              <a:rPr lang="th-TH" sz="1800" b="1" dirty="0" smtClean="0">
                <a:latin typeface="FreesiaDSE" panose="020B0604020202020204" pitchFamily="34" charset="0"/>
              </a:rPr>
              <a:t>เรียนรู้</a:t>
            </a:r>
          </a:p>
          <a:p>
            <a:r>
              <a:rPr lang="th-TH" sz="1800" b="1" dirty="0">
                <a:solidFill>
                  <a:srgbClr val="FFFF00"/>
                </a:solidFill>
                <a:latin typeface="FreesiaDSE" panose="020B0604020202020204" pitchFamily="34" charset="0"/>
              </a:rPr>
              <a:t>ยุทธศาสตร์ที่ ๒ </a:t>
            </a:r>
            <a:r>
              <a:rPr lang="th-TH" sz="1800" b="1" dirty="0">
                <a:latin typeface="FreesiaDSE" panose="020B0604020202020204" pitchFamily="34" charset="0"/>
              </a:rPr>
              <a:t>ด้านการพัฒนากำลังคน การวิจัยและ</a:t>
            </a:r>
            <a:r>
              <a:rPr lang="th-TH" sz="1800" b="1" dirty="0" smtClean="0">
                <a:latin typeface="FreesiaDSE" panose="020B0604020202020204" pitchFamily="34" charset="0"/>
              </a:rPr>
              <a:t>นวัตกรรม</a:t>
            </a:r>
            <a:r>
              <a:rPr lang="th-TH" sz="1800" b="1" dirty="0">
                <a:latin typeface="FreesiaDSE" panose="020B0604020202020204" pitchFamily="34" charset="0"/>
              </a:rPr>
              <a:t>ฯ</a:t>
            </a:r>
            <a:r>
              <a:rPr lang="th-TH" sz="1800" b="1" dirty="0" smtClean="0">
                <a:latin typeface="FreesiaDSE" panose="020B0604020202020204" pitchFamily="34" charset="0"/>
              </a:rPr>
              <a:t>  </a:t>
            </a: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  <a:latin typeface="FreesiaDSE" panose="020B0604020202020204" pitchFamily="34" charset="0"/>
              </a:rPr>
              <a:t>ที่ ๑ </a:t>
            </a: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ขับเคลื่อน </a:t>
            </a:r>
            <a:r>
              <a:rPr lang="th-TH" sz="1800" b="1" dirty="0" err="1" smtClean="0">
                <a:solidFill>
                  <a:srgbClr val="FFFF00"/>
                </a:solidFill>
                <a:latin typeface="FreesiaDSE" panose="020B0604020202020204" pitchFamily="34" charset="0"/>
              </a:rPr>
              <a:t>กศน</a:t>
            </a: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. สู่ </a:t>
            </a:r>
            <a:r>
              <a:rPr lang="en-US" sz="1800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Smart ONIE</a:t>
            </a:r>
            <a:br>
              <a:rPr lang="en-US" sz="1800" dirty="0" smtClean="0">
                <a:solidFill>
                  <a:srgbClr val="FFFF00"/>
                </a:solidFill>
                <a:latin typeface="FreesiaDSE" panose="020B0604020202020204" pitchFamily="34" charset="0"/>
              </a:rPr>
            </a:br>
            <a:r>
              <a:rPr lang="th-TH" sz="1800" b="1" dirty="0">
                <a:solidFill>
                  <a:srgbClr val="FFFF00"/>
                </a:solidFill>
                <a:latin typeface="FreesiaDSE" panose="020B0604020202020204" pitchFamily="34" charset="0"/>
              </a:rPr>
              <a:t>ยุทธศาสตร์ที่ ๓ </a:t>
            </a:r>
            <a:r>
              <a:rPr lang="th-TH" sz="1800" b="1" dirty="0">
                <a:latin typeface="FreesiaDSE" panose="020B0604020202020204" pitchFamily="34" charset="0"/>
              </a:rPr>
              <a:t>ด้านการพัฒนาและเสริมสร้างศักยภาพคนให้มี</a:t>
            </a:r>
            <a:r>
              <a:rPr lang="th-TH" sz="1800" b="1" dirty="0" smtClean="0">
                <a:latin typeface="FreesiaDSE" panose="020B0604020202020204" pitchFamily="34" charset="0"/>
              </a:rPr>
              <a:t>คุณภาพ</a:t>
            </a:r>
            <a:r>
              <a:rPr lang="th-TH" sz="1800" dirty="0" smtClean="0">
                <a:latin typeface="FreesiaDSE" panose="020B0604020202020204" pitchFamily="34" charset="0"/>
              </a:rPr>
              <a:t> </a:t>
            </a: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  <a:latin typeface="FreesiaDSE" panose="020B0604020202020204" pitchFamily="34" charset="0"/>
              </a:rPr>
              <a:t>ที่ ๓</a:t>
            </a:r>
            <a:r>
              <a:rPr lang="th-TH" sz="1800" dirty="0">
                <a:solidFill>
                  <a:srgbClr val="FFFF00"/>
                </a:solidFill>
                <a:latin typeface="FreesiaDSE" panose="020B0604020202020204" pitchFamily="34" charset="0"/>
              </a:rPr>
              <a:t> </a:t>
            </a:r>
            <a:r>
              <a:rPr lang="th-TH" sz="1800" b="1" dirty="0">
                <a:solidFill>
                  <a:srgbClr val="FFFF00"/>
                </a:solidFill>
                <a:latin typeface="FreesiaDSE" panose="020B0604020202020204" pitchFamily="34" charset="0"/>
              </a:rPr>
              <a:t>ส่งเสริมการจัดการเรียนการสอนแบบ สะเต็มศึกษา</a:t>
            </a:r>
            <a:r>
              <a:rPr lang="th-TH" sz="1800" dirty="0">
                <a:solidFill>
                  <a:srgbClr val="FFFF00"/>
                </a:solidFill>
                <a:latin typeface="FreesiaDSE" panose="020B0604020202020204" pitchFamily="34" charset="0"/>
              </a:rPr>
              <a:t> (</a:t>
            </a:r>
            <a:r>
              <a:rPr lang="en-US" sz="1800" dirty="0">
                <a:solidFill>
                  <a:srgbClr val="FFFF00"/>
                </a:solidFill>
                <a:latin typeface="FreesiaDSE" panose="020B0604020202020204" pitchFamily="34" charset="0"/>
              </a:rPr>
              <a:t>STEM Education</a:t>
            </a:r>
            <a:r>
              <a:rPr lang="th-TH" sz="1800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)</a:t>
            </a:r>
            <a:br>
              <a:rPr lang="th-TH" sz="1800" dirty="0" smtClean="0">
                <a:solidFill>
                  <a:srgbClr val="FFFF00"/>
                </a:solidFill>
                <a:latin typeface="FreesiaDSE" panose="020B0604020202020204" pitchFamily="34" charset="0"/>
              </a:rPr>
            </a:br>
            <a:r>
              <a:rPr lang="th-TH" sz="1800" b="1" dirty="0">
                <a:solidFill>
                  <a:srgbClr val="FFFF00"/>
                </a:solidFill>
              </a:rPr>
              <a:t>ยุทธศาสตร์ที่ ๔ </a:t>
            </a:r>
            <a:r>
              <a:rPr lang="th-TH" sz="1800" b="1" dirty="0"/>
              <a:t>ด้านการสร้างโอกาสและความเสมอภาคทาง</a:t>
            </a:r>
            <a:r>
              <a:rPr lang="th-TH" sz="1800" b="1" dirty="0" smtClean="0"/>
              <a:t>การศึกษา </a:t>
            </a:r>
            <a:r>
              <a:rPr lang="th-TH" sz="1800" b="1" dirty="0">
                <a:solidFill>
                  <a:srgbClr val="FFFF00"/>
                </a:solidFill>
              </a:rPr>
              <a:t>จุดเน้นที่ ๒</a:t>
            </a:r>
            <a:r>
              <a:rPr lang="th-TH" sz="1800" dirty="0"/>
              <a:t> </a:t>
            </a:r>
            <a:r>
              <a:rPr lang="en-US" sz="1800" dirty="0"/>
              <a:t>E – Learning </a:t>
            </a:r>
            <a:r>
              <a:rPr lang="th-TH" sz="1800" dirty="0"/>
              <a:t>/ </a:t>
            </a:r>
            <a:r>
              <a:rPr lang="en-US" sz="1800" dirty="0" smtClean="0"/>
              <a:t>MOOC</a:t>
            </a:r>
            <a:r>
              <a:rPr lang="th-TH" sz="1800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</a:rPr>
              <a:t>ที่ ๕</a:t>
            </a:r>
            <a:r>
              <a:rPr lang="th-TH" sz="1800" dirty="0">
                <a:solidFill>
                  <a:srgbClr val="FFFF00"/>
                </a:solidFill>
              </a:rPr>
              <a:t> </a:t>
            </a:r>
            <a:r>
              <a:rPr lang="th-TH" sz="1800" b="1" dirty="0" err="1"/>
              <a:t>กศน</a:t>
            </a:r>
            <a:r>
              <a:rPr lang="th-TH" sz="1800" b="1" dirty="0"/>
              <a:t>. ตำบล สู่ </a:t>
            </a:r>
            <a:r>
              <a:rPr lang="th-TH" sz="1800" b="1" dirty="0" err="1"/>
              <a:t>กศน</a:t>
            </a:r>
            <a:r>
              <a:rPr lang="th-TH" sz="1800" b="1" dirty="0"/>
              <a:t>. ตำบล ๔ </a:t>
            </a:r>
            <a:r>
              <a:rPr lang="en-US" sz="1800" b="1" dirty="0" smtClean="0"/>
              <a:t>G</a:t>
            </a:r>
            <a:r>
              <a:rPr lang="th-TH" sz="1800" b="1" dirty="0" smtClean="0"/>
              <a:t>  ความ</a:t>
            </a:r>
            <a:r>
              <a:rPr lang="th-TH" sz="1800" b="1" dirty="0"/>
              <a:t>มุ่งหวัง</a:t>
            </a:r>
            <a:r>
              <a:rPr lang="th-TH" sz="1800" dirty="0"/>
              <a:t> ๑. </a:t>
            </a:r>
            <a:r>
              <a:rPr lang="en-US" sz="1800" dirty="0"/>
              <a:t>Good Teacher </a:t>
            </a:r>
          </a:p>
          <a:p>
            <a:endParaRPr lang="en-US" sz="1800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dirty="0">
              <a:latin typeface="FreesiaDSE" panose="020B0604020202020204" pitchFamily="34" charset="0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4612167" y="3735534"/>
            <a:ext cx="7394303" cy="30127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๒. </a:t>
            </a:r>
            <a:r>
              <a:rPr lang="th-TH" sz="1800" b="1" dirty="0">
                <a:solidFill>
                  <a:srgbClr val="FFFF00"/>
                </a:solidFill>
                <a:latin typeface="FreesiaDSE" panose="020B0604020202020204" pitchFamily="34" charset="0"/>
              </a:rPr>
              <a:t>การจัดกระบวนการ</a:t>
            </a: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เรียนรู้</a:t>
            </a:r>
            <a:r>
              <a:rPr lang="th-TH" sz="1800" b="1" dirty="0" smtClean="0">
                <a:latin typeface="FreesiaDSE" panose="020B0604020202020204" pitchFamily="34" charset="0"/>
              </a:rPr>
              <a:t/>
            </a:r>
            <a:br>
              <a:rPr lang="th-TH" sz="1800" b="1" dirty="0" smtClean="0">
                <a:latin typeface="FreesiaDSE" panose="020B0604020202020204" pitchFamily="34" charset="0"/>
              </a:rPr>
            </a:br>
            <a:r>
              <a:rPr lang="th-TH" sz="1800" b="1" dirty="0" smtClean="0"/>
              <a:t>๒.๒ </a:t>
            </a:r>
            <a:r>
              <a:rPr lang="th-TH" sz="1800" b="1" dirty="0"/>
              <a:t>การจัดกระบวนการ</a:t>
            </a:r>
            <a:r>
              <a:rPr lang="th-TH" sz="1800" b="1" dirty="0" smtClean="0"/>
              <a:t>เรียนรู้</a:t>
            </a:r>
          </a:p>
          <a:p>
            <a:r>
              <a:rPr lang="th-TH" sz="1800" b="1" dirty="0">
                <a:solidFill>
                  <a:srgbClr val="FFFF00"/>
                </a:solidFill>
              </a:rPr>
              <a:t>ยุทธศาสตร์ที่ ๑ </a:t>
            </a:r>
            <a:r>
              <a:rPr lang="th-TH" sz="1800" b="1" dirty="0"/>
              <a:t>ด้านความ</a:t>
            </a:r>
            <a:r>
              <a:rPr lang="th-TH" sz="1800" b="1" dirty="0" smtClean="0"/>
              <a:t>มั่นคง</a:t>
            </a:r>
            <a:r>
              <a:rPr lang="th-TH" sz="1800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</a:rPr>
              <a:t>ที่ ๑ </a:t>
            </a:r>
            <a:r>
              <a:rPr lang="th-TH" sz="1800" b="1" dirty="0"/>
              <a:t>ส่งเสริมการจัดการเรียนรู้ตามพระบรมรา</a:t>
            </a:r>
            <a:r>
              <a:rPr lang="th-TH" sz="1800" b="1" dirty="0" err="1"/>
              <a:t>โชบาย</a:t>
            </a:r>
            <a:r>
              <a:rPr lang="th-TH" sz="1800" b="1" dirty="0"/>
              <a:t>ด้านการศึกษาของรัชกาลที่ </a:t>
            </a:r>
            <a:r>
              <a:rPr lang="th-TH" sz="1800" b="1" dirty="0" smtClean="0"/>
              <a:t>๑๐</a:t>
            </a:r>
            <a:br>
              <a:rPr lang="th-TH" sz="1800" b="1" dirty="0" smtClean="0"/>
            </a:b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ยุทธศาสตร์ที่ ๒ </a:t>
            </a:r>
            <a:r>
              <a:rPr lang="th-TH" sz="1800" b="1" dirty="0" smtClean="0">
                <a:latin typeface="FreesiaDSE" panose="020B0604020202020204" pitchFamily="34" charset="0"/>
              </a:rPr>
              <a:t>ด้านการพัฒนากำลังคน การวิจัยและนวัตกรรมฯ  </a:t>
            </a: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จุดเน้นที่ ๑ ขับเคลื่อน </a:t>
            </a:r>
            <a:r>
              <a:rPr lang="th-TH" sz="1800" b="1" dirty="0" err="1" smtClean="0">
                <a:solidFill>
                  <a:srgbClr val="FFFF00"/>
                </a:solidFill>
                <a:latin typeface="FreesiaDSE" panose="020B0604020202020204" pitchFamily="34" charset="0"/>
              </a:rPr>
              <a:t>กศน</a:t>
            </a: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. </a:t>
            </a:r>
            <a:r>
              <a:rPr lang="en-US" sz="1800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Smart ONIE</a:t>
            </a:r>
            <a:br>
              <a:rPr lang="en-US" sz="1800" dirty="0" smtClean="0">
                <a:solidFill>
                  <a:srgbClr val="FFFF00"/>
                </a:solidFill>
                <a:latin typeface="FreesiaDSE" panose="020B0604020202020204" pitchFamily="34" charset="0"/>
              </a:rPr>
            </a:b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ยุทธศาสตร์ที่ ๓ </a:t>
            </a:r>
            <a:r>
              <a:rPr lang="th-TH" sz="1800" b="1" dirty="0" smtClean="0">
                <a:latin typeface="FreesiaDSE" panose="020B0604020202020204" pitchFamily="34" charset="0"/>
              </a:rPr>
              <a:t>ด้านการพัฒนาและเสริมสร้างศักยภาพคนให้มีคุณภาพ</a:t>
            </a:r>
            <a:r>
              <a:rPr lang="th-TH" sz="1800" dirty="0" smtClean="0">
                <a:latin typeface="FreesiaDSE" panose="020B0604020202020204" pitchFamily="34" charset="0"/>
              </a:rPr>
              <a:t> </a:t>
            </a: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จุดเน้นที่ ๓</a:t>
            </a:r>
            <a:r>
              <a:rPr lang="th-TH" sz="1800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 </a:t>
            </a: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ส่งเสริมการจัดการเรียนการสอนแบบ สะเต็มศึกษา</a:t>
            </a:r>
            <a:r>
              <a:rPr lang="th-TH" sz="1800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 (</a:t>
            </a:r>
            <a:r>
              <a:rPr lang="en-US" sz="1800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STEM Education</a:t>
            </a:r>
            <a:r>
              <a:rPr lang="th-TH" sz="1800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)</a:t>
            </a:r>
            <a:br>
              <a:rPr lang="th-TH" sz="1800" dirty="0" smtClean="0">
                <a:solidFill>
                  <a:srgbClr val="FFFF00"/>
                </a:solidFill>
                <a:latin typeface="FreesiaDSE" panose="020B0604020202020204" pitchFamily="34" charset="0"/>
              </a:rPr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๔ </a:t>
            </a:r>
            <a:r>
              <a:rPr lang="th-TH" sz="1800" b="1" dirty="0" smtClean="0"/>
              <a:t>ด้านการสร้างโอกาสและความเสมอภาคทางการศึกษา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๒</a:t>
            </a:r>
            <a:r>
              <a:rPr lang="th-TH" sz="1800" dirty="0" smtClean="0"/>
              <a:t> </a:t>
            </a:r>
            <a:r>
              <a:rPr lang="en-US" sz="1800" dirty="0" smtClean="0"/>
              <a:t>E – Learning </a:t>
            </a:r>
            <a:r>
              <a:rPr lang="th-TH" sz="1800" dirty="0" smtClean="0"/>
              <a:t>/ </a:t>
            </a:r>
            <a:r>
              <a:rPr lang="en-US" sz="1800" dirty="0" smtClean="0"/>
              <a:t>MOOC</a:t>
            </a:r>
            <a:r>
              <a:rPr lang="th-TH" sz="1800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๕</a:t>
            </a:r>
            <a:r>
              <a:rPr lang="th-TH" sz="1800" dirty="0" smtClean="0">
                <a:solidFill>
                  <a:srgbClr val="FFFF00"/>
                </a:solidFill>
              </a:rPr>
              <a:t> </a:t>
            </a:r>
            <a:r>
              <a:rPr lang="th-TH" sz="1800" b="1" dirty="0" err="1" smtClean="0"/>
              <a:t>กศน</a:t>
            </a:r>
            <a:r>
              <a:rPr lang="th-TH" sz="1800" b="1" dirty="0" smtClean="0"/>
              <a:t>. ตำบล สู่ </a:t>
            </a:r>
            <a:r>
              <a:rPr lang="th-TH" sz="1800" b="1" dirty="0" err="1" smtClean="0"/>
              <a:t>กศน</a:t>
            </a:r>
            <a:r>
              <a:rPr lang="th-TH" sz="1800" b="1" dirty="0" smtClean="0"/>
              <a:t>. ตำบล ๔ </a:t>
            </a:r>
            <a:r>
              <a:rPr lang="en-US" sz="1800" b="1" dirty="0" smtClean="0"/>
              <a:t>G</a:t>
            </a:r>
            <a:r>
              <a:rPr lang="th-TH" sz="1800" b="1" dirty="0" smtClean="0"/>
              <a:t> ความมุ่งหวัง</a:t>
            </a:r>
            <a:r>
              <a:rPr lang="th-TH" sz="1800" dirty="0" smtClean="0"/>
              <a:t> ๑. </a:t>
            </a:r>
            <a:r>
              <a:rPr lang="en-US" sz="1800" dirty="0" smtClean="0"/>
              <a:t>Good Teacher </a:t>
            </a:r>
          </a:p>
          <a:p>
            <a:r>
              <a:rPr lang="th-TH" sz="1800" b="1" dirty="0" smtClean="0"/>
              <a:t/>
            </a:r>
            <a:br>
              <a:rPr lang="th-TH" sz="1800" b="1" dirty="0" smtClean="0"/>
            </a:br>
            <a:endParaRPr lang="en-US" sz="1800" b="1" dirty="0"/>
          </a:p>
          <a:p>
            <a:endParaRPr lang="en-US" sz="1800" dirty="0"/>
          </a:p>
          <a:p>
            <a:endParaRPr lang="en-US" sz="1800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dirty="0">
              <a:latin typeface="FreesiaDSE" panose="020B0604020202020204" pitchFamily="34" charset="0"/>
            </a:endParaRPr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4612166" y="2772228"/>
            <a:ext cx="7394303" cy="882649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๓. </a:t>
            </a:r>
            <a:r>
              <a:rPr lang="th-TH" sz="1800" b="1" dirty="0">
                <a:solidFill>
                  <a:srgbClr val="FFFF00"/>
                </a:solidFill>
                <a:latin typeface="FreesiaDSE" panose="020B0604020202020204" pitchFamily="34" charset="0"/>
              </a:rPr>
              <a:t>สื่อที่ใช้มีความหลากหลายทันสมัย เหมาะสมกับเนื้อหา กระตุ้นความสนใจ</a:t>
            </a: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ผู้เรียน</a:t>
            </a:r>
            <a:b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</a:br>
            <a:r>
              <a:rPr lang="th-TH" sz="1800" b="1" dirty="0" smtClean="0">
                <a:latin typeface="FreesiaDSE" panose="020B0604020202020204" pitchFamily="34" charset="0"/>
              </a:rPr>
              <a:t>ภารกิจต่อเนื่อง  </a:t>
            </a:r>
            <a:r>
              <a:rPr lang="th-TH" sz="18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ด้านที่ ๒. </a:t>
            </a:r>
            <a:r>
              <a:rPr lang="th-TH" sz="1800" b="1" dirty="0" smtClean="0">
                <a:latin typeface="FreesiaDSE" panose="020B0604020202020204" pitchFamily="34" charset="0"/>
              </a:rPr>
              <a:t>ด้านหลักสูตร สื่อ รูปแบบฯ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dirty="0" smtClean="0">
                <a:solidFill>
                  <a:srgbClr val="FFFF00"/>
                </a:solidFill>
              </a:rPr>
              <a:t> ๔. </a:t>
            </a:r>
            <a:r>
              <a:rPr lang="th-TH" sz="1800" dirty="0"/>
              <a:t>พัฒนาสื่อแบบเรียนและสื่อ</a:t>
            </a:r>
            <a:r>
              <a:rPr lang="th-TH" sz="1800" dirty="0" smtClean="0"/>
              <a:t>อิเล็กทรอนิกส์</a:t>
            </a:r>
            <a:endParaRPr lang="en-US" sz="1800" dirty="0">
              <a:solidFill>
                <a:srgbClr val="FFFF00"/>
              </a:solidFill>
              <a:latin typeface="FreesiaDSE" panose="020B0604020202020204" pitchFamily="34" charset="0"/>
            </a:endParaRPr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7736113" y="101600"/>
            <a:ext cx="4270355" cy="259995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b="1" dirty="0" smtClean="0">
                <a:solidFill>
                  <a:srgbClr val="FFFF00"/>
                </a:solidFill>
              </a:rPr>
              <a:t>๔. </a:t>
            </a:r>
            <a:r>
              <a:rPr lang="th-TH" sz="2000" b="1" dirty="0">
                <a:solidFill>
                  <a:srgbClr val="FFFF00"/>
                </a:solidFill>
              </a:rPr>
              <a:t>การวัดผล</a:t>
            </a:r>
            <a:r>
              <a:rPr lang="th-TH" sz="2000" b="1" dirty="0" smtClean="0">
                <a:solidFill>
                  <a:srgbClr val="FFFF00"/>
                </a:solidFill>
              </a:rPr>
              <a:t>ประเมินผล</a:t>
            </a:r>
            <a:br>
              <a:rPr lang="th-TH" sz="2000" b="1" dirty="0" smtClean="0">
                <a:solidFill>
                  <a:srgbClr val="FFFF00"/>
                </a:solidFill>
              </a:rPr>
            </a:br>
            <a:r>
              <a:rPr lang="th-TH" sz="20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ยุทธศาสตร์ที่ ๒ </a:t>
            </a:r>
            <a:r>
              <a:rPr lang="th-TH" sz="2000" b="1" dirty="0" smtClean="0">
                <a:latin typeface="FreesiaDSE" panose="020B0604020202020204" pitchFamily="34" charset="0"/>
              </a:rPr>
              <a:t>ด้านการพัฒนากำลังคน การวิจัยและนวัตกรรมฯ  </a:t>
            </a:r>
            <a:r>
              <a:rPr lang="th-TH" sz="20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จุดเน้นที่ ๑ </a:t>
            </a:r>
            <a:r>
              <a:rPr lang="en-US" sz="20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Smart ONIE</a:t>
            </a:r>
            <a:br>
              <a:rPr lang="en-US" sz="20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</a:br>
            <a:r>
              <a:rPr lang="th-TH" sz="2000" b="1" dirty="0">
                <a:solidFill>
                  <a:srgbClr val="FFFF00"/>
                </a:solidFill>
              </a:rPr>
              <a:t>ยุทธศาสตร์ที่ ๖</a:t>
            </a:r>
            <a:r>
              <a:rPr lang="th-TH" sz="2000" b="1" dirty="0"/>
              <a:t> ด้านพัฒนาประสิทธิภาพระบบบริหาร</a:t>
            </a:r>
            <a:r>
              <a:rPr lang="th-TH" sz="2000" b="1" dirty="0" smtClean="0"/>
              <a:t>จัดการ </a:t>
            </a:r>
            <a:r>
              <a:rPr lang="th-TH" sz="20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2000" b="1" dirty="0">
                <a:solidFill>
                  <a:srgbClr val="FFFF00"/>
                </a:solidFill>
              </a:rPr>
              <a:t>ที่ ๑ </a:t>
            </a:r>
            <a:r>
              <a:rPr lang="th-TH" sz="2000" b="1" dirty="0"/>
              <a:t>พัฒนาระบบ</a:t>
            </a:r>
            <a:r>
              <a:rPr lang="th-TH" sz="2000" b="1" dirty="0" smtClean="0"/>
              <a:t>สารสนเทศ</a:t>
            </a:r>
            <a:br>
              <a:rPr lang="th-TH" sz="2000" b="1" dirty="0" smtClean="0"/>
            </a:br>
            <a:r>
              <a:rPr lang="th-TH" sz="2000" b="1" dirty="0" smtClean="0">
                <a:latin typeface="FreesiaDSE" panose="020B0604020202020204" pitchFamily="34" charset="0"/>
              </a:rPr>
              <a:t>ภารกิจต่อเนื่อง  </a:t>
            </a:r>
            <a:r>
              <a:rPr lang="th-TH" sz="20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ด้านที่ ๒. </a:t>
            </a:r>
            <a:r>
              <a:rPr lang="th-TH" sz="2000" b="1" dirty="0" smtClean="0">
                <a:latin typeface="FreesiaDSE" panose="020B0604020202020204" pitchFamily="34" charset="0"/>
              </a:rPr>
              <a:t>ด้านหลักสูตร สื่อ รูปแบบฯ </a:t>
            </a:r>
            <a:r>
              <a:rPr lang="th-TH" sz="2000" b="1" dirty="0" smtClean="0">
                <a:solidFill>
                  <a:srgbClr val="FFFF00"/>
                </a:solidFill>
              </a:rPr>
              <a:t>จุดเน้น ๒.</a:t>
            </a:r>
            <a:r>
              <a:rPr lang="th-TH" sz="2000" b="1" dirty="0" smtClean="0"/>
              <a:t> พัฒนารูปแบบการวัดประเมินผลการเรียน </a:t>
            </a:r>
            <a:r>
              <a:rPr lang="th-TH" sz="2000" b="1" dirty="0" smtClean="0">
                <a:solidFill>
                  <a:srgbClr val="FFFF00"/>
                </a:solidFill>
              </a:rPr>
              <a:t>จุดเน้น ๓</a:t>
            </a:r>
            <a:r>
              <a:rPr lang="th-TH" sz="2000" b="1" dirty="0" smtClean="0"/>
              <a:t>  . </a:t>
            </a:r>
            <a:r>
              <a:rPr lang="th-TH" sz="2000" b="1" dirty="0"/>
              <a:t>พัฒนาระบบการ</a:t>
            </a:r>
            <a:r>
              <a:rPr lang="th-TH" sz="2000" b="1" dirty="0" smtClean="0"/>
              <a:t>ประเมิน</a:t>
            </a:r>
            <a:endParaRPr lang="en-US" sz="2000" b="1" dirty="0"/>
          </a:p>
        </p:txBody>
      </p:sp>
      <p:sp>
        <p:nvSpPr>
          <p:cNvPr id="15" name="สี่เหลี่ยมผืนผ้า 14"/>
          <p:cNvSpPr/>
          <p:nvPr/>
        </p:nvSpPr>
        <p:spPr>
          <a:xfrm>
            <a:off x="3498345" y="102546"/>
            <a:ext cx="4133956" cy="2589025"/>
          </a:xfrm>
          <a:prstGeom prst="rect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b="1" dirty="0">
                <a:solidFill>
                  <a:srgbClr val="FFFF00"/>
                </a:solidFill>
              </a:rPr>
              <a:t>๕</a:t>
            </a:r>
            <a:r>
              <a:rPr lang="th-TH" sz="2000" b="1" dirty="0" smtClean="0">
                <a:solidFill>
                  <a:srgbClr val="FFFF00"/>
                </a:solidFill>
              </a:rPr>
              <a:t>. การ</a:t>
            </a:r>
            <a:r>
              <a:rPr lang="th-TH" sz="2000" b="1" dirty="0">
                <a:solidFill>
                  <a:srgbClr val="FFFF00"/>
                </a:solidFill>
              </a:rPr>
              <a:t>สรุปรายงาน</a:t>
            </a:r>
            <a:r>
              <a:rPr lang="th-TH" sz="2000" b="1" dirty="0" smtClean="0">
                <a:solidFill>
                  <a:srgbClr val="FFFF00"/>
                </a:solidFill>
              </a:rPr>
              <a:t>ผล และการกำหนดแนวทางแก้ไข </a:t>
            </a:r>
            <a:r>
              <a:rPr lang="th-TH" sz="2000" b="1" dirty="0">
                <a:solidFill>
                  <a:srgbClr val="FFFF00"/>
                </a:solidFill>
              </a:rPr>
              <a:t>ปรับปรุง </a:t>
            </a:r>
            <a:r>
              <a:rPr lang="th-TH" sz="2000" b="1" dirty="0" smtClean="0">
                <a:solidFill>
                  <a:srgbClr val="FFFF00"/>
                </a:solidFill>
              </a:rPr>
              <a:t>พัฒนา</a:t>
            </a:r>
            <a:br>
              <a:rPr lang="th-TH" sz="2000" b="1" dirty="0" smtClean="0">
                <a:solidFill>
                  <a:srgbClr val="FFFF00"/>
                </a:solidFill>
              </a:rPr>
            </a:br>
            <a:r>
              <a:rPr lang="th-TH" sz="2000" b="1" dirty="0" smtClean="0">
                <a:latin typeface="FreesiaDSE" panose="020B0604020202020204" pitchFamily="34" charset="0"/>
              </a:rPr>
              <a:t>ภารกิจต่อเนื่อง  </a:t>
            </a:r>
            <a:r>
              <a:rPr lang="th-TH" sz="20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ด้านที่ ๒. </a:t>
            </a:r>
            <a:r>
              <a:rPr lang="th-TH" sz="2000" b="1" dirty="0" smtClean="0">
                <a:latin typeface="FreesiaDSE" panose="020B0604020202020204" pitchFamily="34" charset="0"/>
              </a:rPr>
              <a:t>ด้านหลักสูตร สื่อ รูปแบบฯ  </a:t>
            </a:r>
            <a:r>
              <a:rPr lang="th-TH" sz="20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จุดเน้น </a:t>
            </a:r>
            <a:r>
              <a:rPr lang="th-TH" sz="2000" b="1" dirty="0" smtClean="0">
                <a:solidFill>
                  <a:srgbClr val="FFFF00"/>
                </a:solidFill>
              </a:rPr>
              <a:t>๑</a:t>
            </a:r>
            <a:r>
              <a:rPr lang="th-TH" sz="2000" b="1" dirty="0" smtClean="0"/>
              <a:t>. </a:t>
            </a:r>
            <a:r>
              <a:rPr lang="th-TH" sz="2000" b="1" dirty="0"/>
              <a:t>พัฒนาหลักสูตร </a:t>
            </a:r>
            <a:r>
              <a:rPr lang="th-TH" sz="2000" b="1" dirty="0" smtClean="0"/>
              <a:t>กระบวนการเรียนรู้กิจกรรม </a:t>
            </a:r>
            <a:r>
              <a:rPr lang="th-TH" sz="2000" b="1" dirty="0" smtClean="0">
                <a:solidFill>
                  <a:srgbClr val="FFFF00"/>
                </a:solidFill>
              </a:rPr>
              <a:t>จุดเน้น ๒.</a:t>
            </a:r>
            <a:r>
              <a:rPr lang="th-TH" sz="2000" b="1" dirty="0" smtClean="0"/>
              <a:t> พัฒนารูปแบบการวัดประเมินผลการเรียน  </a:t>
            </a:r>
            <a:r>
              <a:rPr lang="th-TH" sz="2000" b="1" dirty="0" smtClean="0">
                <a:solidFill>
                  <a:srgbClr val="FFFF00"/>
                </a:solidFill>
              </a:rPr>
              <a:t>จุดเน้น ๓</a:t>
            </a:r>
            <a:r>
              <a:rPr lang="th-TH" sz="2000" b="1" dirty="0" smtClean="0"/>
              <a:t>  พัฒนาระบบการประเมิน </a:t>
            </a:r>
            <a:r>
              <a:rPr lang="th-TH" sz="2000" b="1" dirty="0" smtClean="0">
                <a:solidFill>
                  <a:srgbClr val="FFFF00"/>
                </a:solidFill>
              </a:rPr>
              <a:t>จุดเน้น ๔ </a:t>
            </a:r>
            <a:r>
              <a:rPr lang="th-TH" sz="2000" b="1" dirty="0"/>
              <a:t>พัฒนาสื่อการเรียนและสื่อ</a:t>
            </a:r>
            <a:r>
              <a:rPr lang="th-TH" sz="2000" b="1" dirty="0" smtClean="0"/>
              <a:t>อิเล็กทรอนิกส์</a:t>
            </a:r>
            <a:endParaRPr lang="en-U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61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สี่เหลี่ยมผืนผ้า 11"/>
          <p:cNvSpPr/>
          <p:nvPr/>
        </p:nvSpPr>
        <p:spPr>
          <a:xfrm>
            <a:off x="0" y="-109686"/>
            <a:ext cx="12192000" cy="6858000"/>
          </a:xfrm>
          <a:prstGeom prst="rect">
            <a:avLst/>
          </a:prstGeom>
          <a:solidFill>
            <a:srgbClr val="00CC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146711" y="243201"/>
            <a:ext cx="3146223" cy="108210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600" b="1" dirty="0"/>
              <a:t>การส่งเสริมการรู้หนังสือ</a:t>
            </a:r>
            <a:r>
              <a:rPr lang="th-TH" sz="2600" b="1" dirty="0" smtClean="0"/>
              <a:t>ไทย</a:t>
            </a:r>
            <a:r>
              <a:rPr lang="th-TH" sz="2600" b="1" dirty="0"/>
              <a:t>การส่งเสริมการรู้หนังสือไทย</a:t>
            </a:r>
            <a:endParaRPr lang="th-TH" sz="2600" b="1" dirty="0">
              <a:solidFill>
                <a:srgbClr val="FFFF00"/>
              </a:solidFill>
              <a:latin typeface="FreesiaDSE" panose="020B0604020202020204" pitchFamily="34" charset="0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3435282" y="5054846"/>
            <a:ext cx="4133956" cy="163040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r>
              <a:rPr lang="th-TH" sz="1800" b="1" dirty="0">
                <a:solidFill>
                  <a:srgbClr val="FFFF00"/>
                </a:solidFill>
              </a:rPr>
              <a:t>๓. หลักสูตรที่ใช้ในการจัดการส่งเสริมการรู้หนังสือ</a:t>
            </a:r>
            <a:r>
              <a:rPr lang="th-TH" sz="1800" b="1" dirty="0" smtClean="0">
                <a:solidFill>
                  <a:srgbClr val="FFFF00"/>
                </a:solidFill>
              </a:rPr>
              <a:t>ไทย</a:t>
            </a:r>
          </a:p>
          <a:p>
            <a:r>
              <a:rPr lang="th-TH" sz="1800" b="1" dirty="0" smtClean="0">
                <a:solidFill>
                  <a:srgbClr val="FFFF00"/>
                </a:solidFill>
              </a:rPr>
              <a:t>ภารกิจต่อเนื่อง</a:t>
            </a:r>
            <a:endParaRPr lang="en-US" sz="1800" b="1" dirty="0" smtClean="0">
              <a:solidFill>
                <a:srgbClr val="FFFF00"/>
              </a:solidFill>
            </a:endParaRPr>
          </a:p>
          <a:p>
            <a:r>
              <a:rPr lang="th-TH" sz="1800" b="1" dirty="0" smtClean="0">
                <a:solidFill>
                  <a:srgbClr val="FFFF00"/>
                </a:solidFill>
              </a:rPr>
              <a:t>ด้านที่ ๑ </a:t>
            </a:r>
            <a:r>
              <a:rPr lang="th-TH" sz="1800" b="1" dirty="0" smtClean="0"/>
              <a:t>ด้านการจัดการศึกษาและการเรียนรู้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 การศึกษานอกระบบ (</a:t>
            </a:r>
            <a:r>
              <a:rPr lang="th-TH" sz="1800" dirty="0" smtClean="0">
                <a:solidFill>
                  <a:srgbClr val="FFFF00"/>
                </a:solidFill>
              </a:rPr>
              <a:t>๕)  </a:t>
            </a:r>
            <a:r>
              <a:rPr lang="th-TH" sz="1800" b="1" dirty="0" smtClean="0"/>
              <a:t>เพิ่มอัตราการรู้หนังสือ ให้คนไทยสามารถอ่านออกเขียนได้ ฯ  </a:t>
            </a:r>
            <a:endParaRPr lang="en-US" sz="1800" b="1" dirty="0" smtClean="0"/>
          </a:p>
          <a:p>
            <a:r>
              <a:rPr lang="th-TH" sz="1800" b="1" dirty="0" smtClean="0">
                <a:solidFill>
                  <a:srgbClr val="FFFF00"/>
                </a:solidFill>
              </a:rPr>
              <a:t/>
            </a:r>
            <a:br>
              <a:rPr lang="th-TH" sz="1800" b="1" dirty="0" smtClean="0">
                <a:solidFill>
                  <a:srgbClr val="FFFF00"/>
                </a:solidFill>
              </a:rPr>
            </a:br>
            <a:endParaRPr lang="en-US" sz="1800" b="1" dirty="0">
              <a:solidFill>
                <a:srgbClr val="FFFF00"/>
              </a:solidFill>
            </a:endParaRPr>
          </a:p>
          <a:p>
            <a:endParaRPr lang="en-US" sz="1800" dirty="0"/>
          </a:p>
          <a:p>
            <a:endParaRPr lang="en-US" sz="1800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dirty="0">
              <a:latin typeface="FreesiaDSE" panose="020B0604020202020204" pitchFamily="34" charset="0"/>
            </a:endParaRPr>
          </a:p>
        </p:txBody>
      </p:sp>
      <p:sp>
        <p:nvSpPr>
          <p:cNvPr id="16" name="สี่เหลี่ยมผืนผ้า 15"/>
          <p:cNvSpPr/>
          <p:nvPr/>
        </p:nvSpPr>
        <p:spPr>
          <a:xfrm>
            <a:off x="146709" y="1450008"/>
            <a:ext cx="3196914" cy="5234575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b="1" dirty="0">
                <a:solidFill>
                  <a:srgbClr val="FFFF00"/>
                </a:solidFill>
              </a:rPr>
              <a:t>๑. การสำรวจผู้ไม่รู้หนังสือ </a:t>
            </a:r>
            <a:endParaRPr lang="en-US" sz="1800" b="1" dirty="0">
              <a:solidFill>
                <a:srgbClr val="FFFF00"/>
              </a:solidFill>
            </a:endParaRPr>
          </a:p>
          <a:p>
            <a:r>
              <a:rPr lang="th-TH" sz="1800" b="1" dirty="0">
                <a:solidFill>
                  <a:srgbClr val="FFFF00"/>
                </a:solidFill>
              </a:rPr>
              <a:t>๒. การจัดทำข้อมูล</a:t>
            </a:r>
            <a:r>
              <a:rPr lang="th-TH" sz="1800" b="1" dirty="0" smtClean="0">
                <a:solidFill>
                  <a:srgbClr val="FFFF00"/>
                </a:solidFill>
              </a:rPr>
              <a:t>สารสนเทศจำนวน</a:t>
            </a:r>
            <a:r>
              <a:rPr lang="th-TH" sz="1800" b="1" dirty="0">
                <a:solidFill>
                  <a:srgbClr val="FFFF00"/>
                </a:solidFill>
              </a:rPr>
              <a:t>จำนวนผู้ไม่รู้หนังสือ</a:t>
            </a:r>
            <a:endParaRPr lang="en-US" sz="1800" b="1" dirty="0">
              <a:solidFill>
                <a:srgbClr val="FFFF00"/>
              </a:solidFill>
            </a:endParaRPr>
          </a:p>
          <a:p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๓ </a:t>
            </a:r>
            <a:r>
              <a:rPr lang="th-TH" sz="1800" b="1" dirty="0" smtClean="0"/>
              <a:t>ด้านการพัฒนา</a:t>
            </a:r>
            <a:r>
              <a:rPr lang="th-TH" sz="1800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๔</a:t>
            </a:r>
            <a:r>
              <a:rPr lang="th-TH" sz="1800" dirty="0" smtClean="0">
                <a:solidFill>
                  <a:srgbClr val="FFFF00"/>
                </a:solidFill>
              </a:rPr>
              <a:t> </a:t>
            </a:r>
            <a:r>
              <a:rPr lang="th-TH" sz="1800" b="1" dirty="0" smtClean="0"/>
              <a:t>เพิ่มอัตราการอ่านของประชาชน</a:t>
            </a:r>
            <a:br>
              <a:rPr lang="th-TH" sz="1800" b="1" dirty="0" smtClean="0"/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๔ </a:t>
            </a:r>
            <a:r>
              <a:rPr lang="th-TH" sz="1800" b="1" dirty="0" smtClean="0"/>
              <a:t>ด้านการสร้างโอกาส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๓ </a:t>
            </a:r>
            <a:r>
              <a:rPr lang="th-TH" sz="1800" dirty="0" smtClean="0"/>
              <a:t> เพิ่มอัตราการรู้หนังสือ 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๕</a:t>
            </a:r>
            <a:r>
              <a:rPr lang="th-TH" sz="1800" dirty="0" smtClean="0">
                <a:solidFill>
                  <a:srgbClr val="FFFF00"/>
                </a:solidFill>
              </a:rPr>
              <a:t> </a:t>
            </a:r>
            <a:r>
              <a:rPr lang="th-TH" sz="1800" b="1" dirty="0" err="1" smtClean="0"/>
              <a:t>กศน</a:t>
            </a:r>
            <a:r>
              <a:rPr lang="th-TH" sz="1800" b="1" dirty="0" smtClean="0"/>
              <a:t>. ตำบล  ๔ </a:t>
            </a:r>
            <a:r>
              <a:rPr lang="en-US" sz="1800" b="1" dirty="0" smtClean="0"/>
              <a:t>G</a:t>
            </a:r>
            <a:r>
              <a:rPr lang="th-TH" sz="1800" b="1" dirty="0" smtClean="0"/>
              <a:t>  ความมุ่งหวัง</a:t>
            </a:r>
            <a:r>
              <a:rPr lang="th-TH" sz="1800" dirty="0" smtClean="0"/>
              <a:t> ๑. </a:t>
            </a:r>
            <a:r>
              <a:rPr lang="en-US" sz="1800" dirty="0" smtClean="0"/>
              <a:t>Good Teacher </a:t>
            </a:r>
            <a:br>
              <a:rPr lang="en-US" sz="1800" dirty="0" smtClean="0"/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๖ </a:t>
            </a:r>
            <a:r>
              <a:rPr lang="th-TH" sz="1800" b="1" dirty="0" smtClean="0"/>
              <a:t>ด้านพัฒนาประสิทธิภาพระบบบริหารจัดการ</a:t>
            </a:r>
            <a:r>
              <a:rPr lang="th-TH" sz="1800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๑ </a:t>
            </a:r>
            <a:r>
              <a:rPr lang="th-TH" sz="1800" b="1" dirty="0" smtClean="0"/>
              <a:t>พัฒนาระบบสารสนเทศด้านการศึกษา</a:t>
            </a:r>
            <a:br>
              <a:rPr lang="th-TH" sz="1800" b="1" dirty="0" smtClean="0"/>
            </a:br>
            <a:r>
              <a:rPr lang="th-TH" sz="1800" b="1" dirty="0">
                <a:solidFill>
                  <a:srgbClr val="FFFF00"/>
                </a:solidFill>
              </a:rPr>
              <a:t>ภารกิจต่อเนื่อง</a:t>
            </a:r>
            <a:endParaRPr lang="en-US" sz="1800" b="1" dirty="0">
              <a:solidFill>
                <a:srgbClr val="FFFF00"/>
              </a:solidFill>
            </a:endParaRPr>
          </a:p>
          <a:p>
            <a:r>
              <a:rPr lang="th-TH" sz="1800" b="1" dirty="0">
                <a:solidFill>
                  <a:srgbClr val="FFFF00"/>
                </a:solidFill>
              </a:rPr>
              <a:t>ด้านที่ ๑ </a:t>
            </a:r>
            <a:r>
              <a:rPr lang="th-TH" sz="1800" b="1" dirty="0"/>
              <a:t>ด้านการจัดการศึกษาและการ</a:t>
            </a:r>
            <a:r>
              <a:rPr lang="th-TH" sz="1800" b="1" dirty="0" smtClean="0"/>
              <a:t>เรียนรู้</a:t>
            </a:r>
            <a:br>
              <a:rPr lang="th-TH" sz="1800" b="1" dirty="0" smtClean="0"/>
            </a:br>
            <a:r>
              <a:rPr lang="th-TH" sz="1800" b="1" dirty="0" smtClean="0">
                <a:solidFill>
                  <a:srgbClr val="FFFF00"/>
                </a:solidFill>
              </a:rPr>
              <a:t>จุดเน้น การศึกษา</a:t>
            </a:r>
            <a:r>
              <a:rPr lang="th-TH" sz="1800" b="1" dirty="0">
                <a:solidFill>
                  <a:srgbClr val="FFFF00"/>
                </a:solidFill>
              </a:rPr>
              <a:t>นอก</a:t>
            </a:r>
            <a:r>
              <a:rPr lang="th-TH" sz="1800" b="1" dirty="0" smtClean="0">
                <a:solidFill>
                  <a:srgbClr val="FFFF00"/>
                </a:solidFill>
              </a:rPr>
              <a:t>ระบบ (</a:t>
            </a:r>
            <a:r>
              <a:rPr lang="th-TH" sz="1800" dirty="0" smtClean="0">
                <a:solidFill>
                  <a:srgbClr val="FFFF00"/>
                </a:solidFill>
              </a:rPr>
              <a:t>๕)  </a:t>
            </a:r>
            <a:r>
              <a:rPr lang="th-TH" sz="1800" b="1" dirty="0"/>
              <a:t>เพิ่มอัตราการรู้หนังสือ ให้คนไทยสามารถอ่านออกเขียนได้ </a:t>
            </a:r>
            <a:r>
              <a:rPr lang="th-TH" sz="1800" b="1" dirty="0" smtClean="0"/>
              <a:t>ฯ  </a:t>
            </a:r>
            <a:endParaRPr lang="en-US" sz="1800" b="1" dirty="0"/>
          </a:p>
          <a:p>
            <a:endParaRPr lang="en-US" sz="1800" b="1" dirty="0" smtClean="0"/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7673049" y="5559814"/>
            <a:ext cx="4455887" cy="1125436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r>
              <a:rPr lang="th-TH" sz="1800" b="1" dirty="0" smtClean="0">
                <a:solidFill>
                  <a:srgbClr val="FFFF00"/>
                </a:solidFill>
              </a:rPr>
              <a:t>๔. </a:t>
            </a:r>
            <a:r>
              <a:rPr lang="th-TH" sz="1800" b="1" dirty="0">
                <a:solidFill>
                  <a:srgbClr val="FFFF00"/>
                </a:solidFill>
              </a:rPr>
              <a:t>มีการจัดทำแผนการเรียนรู้และใช้วิธีการเรียนรู้ที่</a:t>
            </a:r>
            <a:r>
              <a:rPr lang="th-TH" sz="1800" b="1" dirty="0" smtClean="0">
                <a:solidFill>
                  <a:srgbClr val="FFFF00"/>
                </a:solidFill>
              </a:rPr>
              <a:t>เหมาะสม</a:t>
            </a:r>
            <a:br>
              <a:rPr lang="th-TH" sz="1800" b="1" dirty="0" smtClean="0">
                <a:solidFill>
                  <a:srgbClr val="FFFF00"/>
                </a:solidFill>
              </a:rPr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๔ </a:t>
            </a:r>
            <a:r>
              <a:rPr lang="th-TH" sz="1800" b="1" dirty="0" smtClean="0"/>
              <a:t>ด้านการสร้างโอกาส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๕</a:t>
            </a:r>
            <a:r>
              <a:rPr lang="th-TH" sz="1800" dirty="0" smtClean="0">
                <a:solidFill>
                  <a:srgbClr val="FFFF00"/>
                </a:solidFill>
              </a:rPr>
              <a:t> </a:t>
            </a:r>
            <a:r>
              <a:rPr lang="th-TH" sz="1800" b="1" dirty="0" err="1" smtClean="0"/>
              <a:t>กศน</a:t>
            </a:r>
            <a:r>
              <a:rPr lang="th-TH" sz="1800" b="1" dirty="0" smtClean="0"/>
              <a:t>. ตำบล  ๔ </a:t>
            </a:r>
            <a:r>
              <a:rPr lang="en-US" sz="1800" b="1" dirty="0" smtClean="0"/>
              <a:t>G</a:t>
            </a:r>
            <a:r>
              <a:rPr lang="th-TH" sz="1800" b="1" dirty="0" smtClean="0"/>
              <a:t>  ความมุ่งหวัง</a:t>
            </a:r>
            <a:r>
              <a:rPr lang="th-TH" sz="1800" dirty="0" smtClean="0"/>
              <a:t> ๑. </a:t>
            </a:r>
            <a:r>
              <a:rPr lang="en-US" sz="1800" dirty="0" smtClean="0"/>
              <a:t>Good Teacher </a:t>
            </a:r>
            <a:r>
              <a:rPr lang="th-TH" sz="1800" b="1" dirty="0" smtClean="0">
                <a:solidFill>
                  <a:srgbClr val="FFFF00"/>
                </a:solidFill>
              </a:rPr>
              <a:t/>
            </a:r>
            <a:br>
              <a:rPr lang="th-TH" sz="1800" b="1" dirty="0" smtClean="0">
                <a:solidFill>
                  <a:srgbClr val="FFFF00"/>
                </a:solidFill>
              </a:rPr>
            </a:br>
            <a:endParaRPr lang="en-US" sz="1800" b="1" dirty="0" smtClean="0">
              <a:solidFill>
                <a:srgbClr val="FFFF00"/>
              </a:solidFill>
            </a:endParaRPr>
          </a:p>
          <a:p>
            <a:endParaRPr lang="en-US" sz="1800" b="1" dirty="0">
              <a:solidFill>
                <a:srgbClr val="FFFF00"/>
              </a:solidFill>
            </a:endParaRPr>
          </a:p>
          <a:p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</p:txBody>
      </p:sp>
      <p:sp>
        <p:nvSpPr>
          <p:cNvPr id="20" name="สี่เหลี่ยมผืนผ้า 19"/>
          <p:cNvSpPr/>
          <p:nvPr/>
        </p:nvSpPr>
        <p:spPr>
          <a:xfrm>
            <a:off x="7673049" y="4154093"/>
            <a:ext cx="4455887" cy="134606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r>
              <a:rPr lang="th-TH" sz="1800" b="1" dirty="0" smtClean="0">
                <a:solidFill>
                  <a:srgbClr val="FFFF00"/>
                </a:solidFill>
              </a:rPr>
              <a:t>๕. </a:t>
            </a:r>
            <a:r>
              <a:rPr lang="th-TH" sz="1800" b="1" dirty="0">
                <a:solidFill>
                  <a:srgbClr val="FFFF00"/>
                </a:solidFill>
              </a:rPr>
              <a:t>มีการสื่อในการจัดการเรียนรู้ที่</a:t>
            </a:r>
            <a:r>
              <a:rPr lang="th-TH" sz="1800" b="1" dirty="0" smtClean="0">
                <a:solidFill>
                  <a:srgbClr val="FFFF00"/>
                </a:solidFill>
              </a:rPr>
              <a:t>เหมาะสม</a:t>
            </a:r>
            <a:br>
              <a:rPr lang="th-TH" sz="1800" b="1" dirty="0" smtClean="0">
                <a:solidFill>
                  <a:srgbClr val="FFFF00"/>
                </a:solidFill>
              </a:rPr>
            </a:br>
            <a:r>
              <a:rPr lang="th-TH" sz="1800" b="1" dirty="0">
                <a:solidFill>
                  <a:srgbClr val="FFFF00"/>
                </a:solidFill>
              </a:rPr>
              <a:t>ภารกิจต่อเนื่อง</a:t>
            </a:r>
            <a:endParaRPr lang="en-US" sz="1800" dirty="0">
              <a:solidFill>
                <a:srgbClr val="FFFF00"/>
              </a:solidFill>
            </a:endParaRPr>
          </a:p>
          <a:p>
            <a:r>
              <a:rPr lang="th-TH" sz="1800" b="1" dirty="0">
                <a:solidFill>
                  <a:srgbClr val="FFFF00"/>
                </a:solidFill>
              </a:rPr>
              <a:t>ด้านที่ ๒ </a:t>
            </a:r>
            <a:r>
              <a:rPr lang="th-TH" sz="1800" b="1" dirty="0"/>
              <a:t>ด้านหลักสูตร สื่อรูปแบบการจัดกระบวนการ</a:t>
            </a:r>
            <a:r>
              <a:rPr lang="th-TH" sz="1800" b="1" dirty="0" smtClean="0"/>
              <a:t>เรียนรู้ฯ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dirty="0" smtClean="0">
                <a:solidFill>
                  <a:srgbClr val="FFFF00"/>
                </a:solidFill>
              </a:rPr>
              <a:t> ๔</a:t>
            </a:r>
            <a:r>
              <a:rPr lang="th-TH" sz="1800" dirty="0" smtClean="0"/>
              <a:t>. </a:t>
            </a:r>
            <a:r>
              <a:rPr lang="th-TH" sz="1800" dirty="0"/>
              <a:t>พัฒนาสื่อการเรียนและสื่อ</a:t>
            </a:r>
            <a:r>
              <a:rPr lang="th-TH" sz="1800" dirty="0" smtClean="0"/>
              <a:t>อิเล็กทรอนิกส์</a:t>
            </a:r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</p:txBody>
      </p:sp>
      <p:sp>
        <p:nvSpPr>
          <p:cNvPr id="23" name="สี่เหลี่ยมผืนผ้า 22"/>
          <p:cNvSpPr/>
          <p:nvPr/>
        </p:nvSpPr>
        <p:spPr>
          <a:xfrm>
            <a:off x="3428671" y="3628103"/>
            <a:ext cx="4133956" cy="1357909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r>
              <a:rPr lang="th-TH" sz="1800" b="1" dirty="0" smtClean="0">
                <a:solidFill>
                  <a:schemeClr val="tx1"/>
                </a:solidFill>
              </a:rPr>
              <a:t>๖. </a:t>
            </a:r>
            <a:r>
              <a:rPr lang="th-TH" sz="1800" b="1" dirty="0">
                <a:solidFill>
                  <a:schemeClr val="tx1"/>
                </a:solidFill>
              </a:rPr>
              <a:t>มีเครื่องมือและเกณฑ์การวัดผลที่ได้</a:t>
            </a:r>
            <a:r>
              <a:rPr lang="th-TH" sz="1800" b="1" dirty="0" smtClean="0">
                <a:solidFill>
                  <a:schemeClr val="tx1"/>
                </a:solidFill>
              </a:rPr>
              <a:t>มาตรฐาน</a:t>
            </a:r>
          </a:p>
          <a:p>
            <a:r>
              <a:rPr lang="th-TH" sz="1800" b="1" dirty="0" smtClean="0">
                <a:solidFill>
                  <a:schemeClr val="tx1"/>
                </a:solidFill>
              </a:rPr>
              <a:t>ด้านที่ ๒ </a:t>
            </a:r>
            <a:r>
              <a:rPr lang="th-TH" sz="1800" b="1" dirty="0" smtClean="0">
                <a:solidFill>
                  <a:srgbClr val="002060"/>
                </a:solidFill>
              </a:rPr>
              <a:t>ด้านหลักสูตร สื่อรูปแบบการจัดกระบวนการเรียนรู้ฯ </a:t>
            </a:r>
            <a:r>
              <a:rPr lang="th-TH" sz="1800" b="1" dirty="0" smtClean="0">
                <a:solidFill>
                  <a:schemeClr val="tx1"/>
                </a:solidFill>
              </a:rPr>
              <a:t>จุดเน้น (๒)</a:t>
            </a:r>
            <a:r>
              <a:rPr lang="th-TH" sz="1800" b="1" dirty="0" smtClean="0">
                <a:solidFill>
                  <a:srgbClr val="FFFF00"/>
                </a:solidFill>
              </a:rPr>
              <a:t> </a:t>
            </a:r>
            <a:r>
              <a:rPr lang="th-TH" sz="1800" b="1" dirty="0">
                <a:solidFill>
                  <a:srgbClr val="002060"/>
                </a:solidFill>
              </a:rPr>
              <a:t>พัฒนารูปแบบการวัดและประเมินผลการ</a:t>
            </a:r>
            <a:r>
              <a:rPr lang="th-TH" sz="1800" b="1" dirty="0" smtClean="0">
                <a:solidFill>
                  <a:srgbClr val="002060"/>
                </a:solidFill>
              </a:rPr>
              <a:t>เรียน </a:t>
            </a:r>
            <a:r>
              <a:rPr lang="th-TH" sz="1800" b="1" dirty="0" smtClean="0">
                <a:solidFill>
                  <a:schemeClr val="tx1"/>
                </a:solidFill>
              </a:rPr>
              <a:t>จุดเน้น (๓</a:t>
            </a:r>
            <a:r>
              <a:rPr lang="th-TH" sz="1800" b="1" dirty="0" smtClean="0">
                <a:solidFill>
                  <a:srgbClr val="002060"/>
                </a:solidFill>
              </a:rPr>
              <a:t>) </a:t>
            </a:r>
            <a:r>
              <a:rPr lang="th-TH" sz="1800" b="1" dirty="0">
                <a:solidFill>
                  <a:srgbClr val="002060"/>
                </a:solidFill>
              </a:rPr>
              <a:t>พัฒนาระบบการประเมิน</a:t>
            </a:r>
            <a:r>
              <a:rPr lang="th-TH" sz="1800" b="1" dirty="0" smtClean="0">
                <a:solidFill>
                  <a:srgbClr val="002060"/>
                </a:solidFill>
              </a:rPr>
              <a:t/>
            </a:r>
            <a:br>
              <a:rPr lang="th-TH" sz="1800" b="1" dirty="0" smtClean="0">
                <a:solidFill>
                  <a:srgbClr val="002060"/>
                </a:solidFill>
              </a:rPr>
            </a:br>
            <a:endParaRPr lang="en-US" sz="1800" b="1" dirty="0">
              <a:solidFill>
                <a:srgbClr val="002060"/>
              </a:solidFill>
            </a:endParaRPr>
          </a:p>
          <a:p>
            <a:endParaRPr lang="en-US" sz="1800" b="1" dirty="0">
              <a:solidFill>
                <a:srgbClr val="FFFF00"/>
              </a:solidFill>
            </a:endParaRPr>
          </a:p>
          <a:p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</p:txBody>
      </p:sp>
      <p:sp>
        <p:nvSpPr>
          <p:cNvPr id="25" name="สี่เหลี่ยมผืนผ้า 24"/>
          <p:cNvSpPr/>
          <p:nvPr/>
        </p:nvSpPr>
        <p:spPr>
          <a:xfrm>
            <a:off x="7662041" y="1923393"/>
            <a:ext cx="4477401" cy="2175642"/>
          </a:xfrm>
          <a:prstGeom prst="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b="1" dirty="0" smtClean="0">
                <a:solidFill>
                  <a:srgbClr val="FFFF00"/>
                </a:solidFill>
              </a:rPr>
              <a:t>๗. </a:t>
            </a:r>
            <a:r>
              <a:rPr lang="th-TH" sz="1800" b="1" dirty="0">
                <a:solidFill>
                  <a:srgbClr val="FFFF00"/>
                </a:solidFill>
              </a:rPr>
              <a:t>มีการออกวุฒิบัตรให้กับผู้ผ่านการประเมิน</a:t>
            </a:r>
            <a:endParaRPr lang="en-US" sz="1800" b="1" dirty="0">
              <a:solidFill>
                <a:srgbClr val="FFFF00"/>
              </a:solidFill>
            </a:endParaRPr>
          </a:p>
          <a:p>
            <a:r>
              <a:rPr lang="th-TH" sz="1800" b="1" dirty="0">
                <a:solidFill>
                  <a:srgbClr val="FFFF00"/>
                </a:solidFill>
              </a:rPr>
              <a:t>๘. มีกิจกรรมส่งเสริมป้องกันการลืมหนังสืออย่าง</a:t>
            </a:r>
            <a:r>
              <a:rPr lang="th-TH" sz="1800" b="1" dirty="0" smtClean="0">
                <a:solidFill>
                  <a:srgbClr val="FFFF00"/>
                </a:solidFill>
              </a:rPr>
              <a:t>ต่อเนื่อง</a:t>
            </a:r>
            <a:br>
              <a:rPr lang="th-TH" sz="1800" b="1" dirty="0" smtClean="0">
                <a:solidFill>
                  <a:srgbClr val="FFFF00"/>
                </a:solidFill>
              </a:rPr>
            </a:br>
            <a:r>
              <a:rPr lang="th-TH" sz="1800" b="1" dirty="0">
                <a:solidFill>
                  <a:srgbClr val="FFFF00"/>
                </a:solidFill>
              </a:rPr>
              <a:t>ยุทธศาสตร์ที่ ๔ ด้านการสร้าง</a:t>
            </a:r>
            <a:r>
              <a:rPr lang="th-TH" sz="1800" b="1" dirty="0" smtClean="0">
                <a:solidFill>
                  <a:srgbClr val="FFFF00"/>
                </a:solidFill>
              </a:rPr>
              <a:t>โอกาส  </a:t>
            </a:r>
            <a:r>
              <a:rPr lang="th-TH" sz="1800" b="1" dirty="0">
                <a:solidFill>
                  <a:srgbClr val="FFFF00"/>
                </a:solidFill>
              </a:rPr>
              <a:t>จุดเน้นที่ ๓</a:t>
            </a:r>
            <a:r>
              <a:rPr lang="th-TH" sz="1800" dirty="0">
                <a:solidFill>
                  <a:srgbClr val="FFFF00"/>
                </a:solidFill>
              </a:rPr>
              <a:t> </a:t>
            </a:r>
            <a:r>
              <a:rPr lang="th-TH" sz="1800" b="1" dirty="0"/>
              <a:t>เพิ่มอัตราการรู้หนังสือและยกระดับการรู้</a:t>
            </a:r>
            <a:r>
              <a:rPr lang="th-TH" sz="1800" b="1" dirty="0" smtClean="0"/>
              <a:t>หนังสือ (</a:t>
            </a:r>
            <a:r>
              <a:rPr lang="th-TH" sz="1800" b="1" dirty="0" smtClean="0">
                <a:solidFill>
                  <a:srgbClr val="FFFF00"/>
                </a:solidFill>
              </a:rPr>
              <a:t>๑) </a:t>
            </a:r>
            <a:r>
              <a:rPr lang="th-TH" sz="1800" b="1" dirty="0" smtClean="0"/>
              <a:t> </a:t>
            </a:r>
            <a:r>
              <a:rPr lang="th-TH" sz="1800" b="1" dirty="0"/>
              <a:t>เพิ่มอัตรา / </a:t>
            </a:r>
            <a:r>
              <a:rPr lang="th-TH" sz="1800" b="1" dirty="0" smtClean="0"/>
              <a:t> การ</a:t>
            </a:r>
            <a:r>
              <a:rPr lang="th-TH" sz="1800" b="1" dirty="0"/>
              <a:t>คงสภาพการรู้หนังสือให้ประชาชนสามารถอ่านออก เขียนได้ คิดเลข</a:t>
            </a:r>
            <a:r>
              <a:rPr lang="th-TH" sz="1800" b="1" dirty="0" smtClean="0"/>
              <a:t>เป็น </a:t>
            </a:r>
            <a:r>
              <a:rPr lang="th-TH" sz="1800" b="1" dirty="0" smtClean="0">
                <a:solidFill>
                  <a:srgbClr val="FFFF00"/>
                </a:solidFill>
              </a:rPr>
              <a:t>(๒) </a:t>
            </a:r>
            <a:r>
              <a:rPr lang="th-TH" sz="1800" b="1" dirty="0" smtClean="0"/>
              <a:t>ยกระดับ</a:t>
            </a:r>
            <a:r>
              <a:rPr lang="th-TH" sz="1800" b="1" dirty="0"/>
              <a:t>การรู้หนังสือของ</a:t>
            </a:r>
            <a:r>
              <a:rPr lang="th-TH" sz="1800" b="1" dirty="0" smtClean="0"/>
              <a:t>ประชาชน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๕</a:t>
            </a:r>
            <a:r>
              <a:rPr lang="th-TH" sz="1800" dirty="0" smtClean="0">
                <a:solidFill>
                  <a:srgbClr val="FFFF00"/>
                </a:solidFill>
              </a:rPr>
              <a:t> </a:t>
            </a:r>
            <a:r>
              <a:rPr lang="th-TH" sz="1800" b="1" dirty="0" err="1" smtClean="0"/>
              <a:t>กศน</a:t>
            </a:r>
            <a:r>
              <a:rPr lang="th-TH" sz="1800" b="1" dirty="0" smtClean="0"/>
              <a:t>. ตำบล  ๔ </a:t>
            </a:r>
            <a:r>
              <a:rPr lang="en-US" sz="1800" b="1" dirty="0" smtClean="0"/>
              <a:t>G</a:t>
            </a:r>
            <a:r>
              <a:rPr lang="th-TH" sz="1800" b="1" dirty="0" smtClean="0"/>
              <a:t>  ความมุ่งหวัง</a:t>
            </a:r>
            <a:r>
              <a:rPr lang="th-TH" sz="1800" dirty="0" smtClean="0"/>
              <a:t> ๑. </a:t>
            </a:r>
            <a:r>
              <a:rPr lang="en-US" sz="1800" dirty="0" smtClean="0"/>
              <a:t>Good Teacher </a:t>
            </a:r>
            <a:endParaRPr lang="en-US" sz="1800" b="1" dirty="0">
              <a:solidFill>
                <a:srgbClr val="FFFF00"/>
              </a:solidFill>
            </a:endParaRPr>
          </a:p>
        </p:txBody>
      </p:sp>
      <p:sp>
        <p:nvSpPr>
          <p:cNvPr id="27" name="สี่เหลี่ยมผืนผ้า 26"/>
          <p:cNvSpPr/>
          <p:nvPr/>
        </p:nvSpPr>
        <p:spPr>
          <a:xfrm>
            <a:off x="3451047" y="969655"/>
            <a:ext cx="4133956" cy="2589025"/>
          </a:xfrm>
          <a:prstGeom prst="rect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b="1" dirty="0" smtClean="0">
                <a:solidFill>
                  <a:srgbClr val="FFFF00"/>
                </a:solidFill>
              </a:rPr>
              <a:t>๙. การ</a:t>
            </a:r>
            <a:r>
              <a:rPr lang="th-TH" sz="2000" b="1" dirty="0">
                <a:solidFill>
                  <a:srgbClr val="FFFF00"/>
                </a:solidFill>
              </a:rPr>
              <a:t>สรุปรายงาน</a:t>
            </a:r>
            <a:r>
              <a:rPr lang="th-TH" sz="2000" b="1" dirty="0" smtClean="0">
                <a:solidFill>
                  <a:srgbClr val="FFFF00"/>
                </a:solidFill>
              </a:rPr>
              <a:t>ผล และการกำหนดแนวทางแก้ไข </a:t>
            </a:r>
            <a:r>
              <a:rPr lang="th-TH" sz="2000" b="1" dirty="0">
                <a:solidFill>
                  <a:srgbClr val="FFFF00"/>
                </a:solidFill>
              </a:rPr>
              <a:t>ปรับปรุง </a:t>
            </a:r>
            <a:r>
              <a:rPr lang="th-TH" sz="2000" b="1" dirty="0" smtClean="0">
                <a:solidFill>
                  <a:srgbClr val="FFFF00"/>
                </a:solidFill>
              </a:rPr>
              <a:t>พัฒนา</a:t>
            </a:r>
            <a:br>
              <a:rPr lang="th-TH" sz="2000" b="1" dirty="0" smtClean="0">
                <a:solidFill>
                  <a:srgbClr val="FFFF00"/>
                </a:solidFill>
              </a:rPr>
            </a:br>
            <a:r>
              <a:rPr lang="th-TH" sz="2000" b="1" dirty="0" smtClean="0">
                <a:latin typeface="FreesiaDSE" panose="020B0604020202020204" pitchFamily="34" charset="0"/>
              </a:rPr>
              <a:t>ภารกิจต่อเนื่อง  </a:t>
            </a:r>
            <a:r>
              <a:rPr lang="th-TH" sz="20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ด้านที่ ๒. </a:t>
            </a:r>
            <a:r>
              <a:rPr lang="th-TH" sz="2000" b="1" dirty="0" smtClean="0">
                <a:latin typeface="FreesiaDSE" panose="020B0604020202020204" pitchFamily="34" charset="0"/>
              </a:rPr>
              <a:t>ด้านหลักสูตร สื่อ รูปแบบฯ  </a:t>
            </a:r>
            <a:r>
              <a:rPr lang="th-TH" sz="20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จุดเน้น </a:t>
            </a:r>
            <a:r>
              <a:rPr lang="th-TH" sz="2000" b="1" dirty="0" smtClean="0">
                <a:solidFill>
                  <a:srgbClr val="FFFF00"/>
                </a:solidFill>
              </a:rPr>
              <a:t>๑</a:t>
            </a:r>
            <a:r>
              <a:rPr lang="th-TH" sz="2000" b="1" dirty="0" smtClean="0"/>
              <a:t>. </a:t>
            </a:r>
            <a:r>
              <a:rPr lang="th-TH" sz="2000" b="1" dirty="0"/>
              <a:t>พัฒนาหลักสูตร </a:t>
            </a:r>
            <a:r>
              <a:rPr lang="th-TH" sz="2000" b="1" dirty="0" smtClean="0"/>
              <a:t>กระบวนการเรียนรู้กิจกรรม </a:t>
            </a:r>
            <a:r>
              <a:rPr lang="th-TH" sz="2000" b="1" dirty="0" smtClean="0">
                <a:solidFill>
                  <a:srgbClr val="FFFF00"/>
                </a:solidFill>
              </a:rPr>
              <a:t>จุดเน้น ๒.</a:t>
            </a:r>
            <a:r>
              <a:rPr lang="th-TH" sz="2000" b="1" dirty="0" smtClean="0"/>
              <a:t> พัฒนารูปแบบการวัดประเมินผลการเรียน  </a:t>
            </a:r>
            <a:r>
              <a:rPr lang="th-TH" sz="2000" b="1" dirty="0" smtClean="0">
                <a:solidFill>
                  <a:srgbClr val="FFFF00"/>
                </a:solidFill>
              </a:rPr>
              <a:t>จุดเน้น ๓</a:t>
            </a:r>
            <a:r>
              <a:rPr lang="th-TH" sz="2000" b="1" dirty="0" smtClean="0"/>
              <a:t>  พัฒนาระบบการประเมิน </a:t>
            </a:r>
            <a:r>
              <a:rPr lang="th-TH" sz="2000" b="1" dirty="0" smtClean="0">
                <a:solidFill>
                  <a:srgbClr val="FFFF00"/>
                </a:solidFill>
              </a:rPr>
              <a:t>จุดเน้น ๔ </a:t>
            </a:r>
            <a:r>
              <a:rPr lang="th-TH" sz="2000" b="1" dirty="0"/>
              <a:t>พัฒนาสื่อการเรียนและสื่อ</a:t>
            </a:r>
            <a:r>
              <a:rPr lang="th-TH" sz="2000" b="1" dirty="0" smtClean="0"/>
              <a:t>อิเล็กทรอนิกส์</a:t>
            </a:r>
            <a:endParaRPr lang="en-U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50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สี่เหลี่ยมผืนผ้า 11"/>
          <p:cNvSpPr/>
          <p:nvPr/>
        </p:nvSpPr>
        <p:spPr>
          <a:xfrm>
            <a:off x="0" y="-93920"/>
            <a:ext cx="12192000" cy="6858000"/>
          </a:xfrm>
          <a:prstGeom prst="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194007" y="22477"/>
            <a:ext cx="2628020" cy="76579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/>
              <a:t>การศึกษาต่อเนื่อง </a:t>
            </a:r>
            <a:endParaRPr lang="th-TH" sz="2600" b="1" dirty="0">
              <a:solidFill>
                <a:srgbClr val="FFFF00"/>
              </a:solidFill>
              <a:latin typeface="FreesiaDSE" panose="020B0604020202020204" pitchFamily="34" charset="0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3435282" y="1213945"/>
            <a:ext cx="4133956" cy="547130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b="1" dirty="0" smtClean="0">
                <a:solidFill>
                  <a:srgbClr val="FFFF00"/>
                </a:solidFill>
              </a:rPr>
              <a:t>๒. </a:t>
            </a:r>
            <a:r>
              <a:rPr lang="th-TH" sz="1800" b="1" dirty="0">
                <a:solidFill>
                  <a:srgbClr val="FFFF00"/>
                </a:solidFill>
              </a:rPr>
              <a:t>การจัดกระบวนการ</a:t>
            </a:r>
            <a:r>
              <a:rPr lang="th-TH" sz="1800" b="1" dirty="0" smtClean="0">
                <a:solidFill>
                  <a:srgbClr val="FFFF00"/>
                </a:solidFill>
              </a:rPr>
              <a:t>เรียนรู้</a:t>
            </a:r>
            <a:br>
              <a:rPr lang="th-TH" sz="1800" b="1" dirty="0" smtClean="0">
                <a:solidFill>
                  <a:srgbClr val="FFFF00"/>
                </a:solidFill>
              </a:rPr>
            </a:br>
            <a:r>
              <a:rPr lang="th-TH" sz="1800" b="1" dirty="0">
                <a:solidFill>
                  <a:srgbClr val="FFFF00"/>
                </a:solidFill>
              </a:rPr>
              <a:t>ยุทธศาสตร์ที่ ๑ </a:t>
            </a:r>
            <a:r>
              <a:rPr lang="th-TH" sz="1800" b="1" dirty="0"/>
              <a:t>ด้านความ</a:t>
            </a:r>
            <a:r>
              <a:rPr lang="th-TH" sz="1800" b="1" dirty="0" smtClean="0"/>
              <a:t>มั่นคง</a:t>
            </a:r>
            <a:r>
              <a:rPr lang="th-TH" sz="1800" dirty="0" smtClean="0"/>
              <a:t>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</a:rPr>
              <a:t>ที่ ๑ </a:t>
            </a:r>
            <a:r>
              <a:rPr lang="th-TH" sz="1800" dirty="0"/>
              <a:t>ส่งเสริม</a:t>
            </a:r>
            <a:r>
              <a:rPr lang="th-TH" sz="1800" dirty="0" smtClean="0"/>
              <a:t>การเรียนรู้</a:t>
            </a:r>
            <a:r>
              <a:rPr lang="th-TH" sz="1800" dirty="0"/>
              <a:t>ตามพระบรมรา</a:t>
            </a:r>
            <a:r>
              <a:rPr lang="th-TH" sz="1800" dirty="0" err="1"/>
              <a:t>โชบาย</a:t>
            </a:r>
            <a:r>
              <a:rPr lang="th-TH" sz="1800" dirty="0"/>
              <a:t>ด้านการศึกษาของรัชกาลที่ </a:t>
            </a:r>
            <a:r>
              <a:rPr lang="th-TH" sz="1800" dirty="0" smtClean="0"/>
              <a:t>๑๐</a:t>
            </a:r>
            <a:br>
              <a:rPr lang="th-TH" sz="1800" dirty="0" smtClean="0"/>
            </a:br>
            <a:r>
              <a:rPr lang="th-TH" sz="1800" b="1" dirty="0">
                <a:solidFill>
                  <a:srgbClr val="FFFF00"/>
                </a:solidFill>
              </a:rPr>
              <a:t>ยุทธศาสตร์ที่ ๒ </a:t>
            </a:r>
            <a:r>
              <a:rPr lang="th-TH" sz="1800" b="1" dirty="0" smtClean="0">
                <a:solidFill>
                  <a:srgbClr val="FFFF00"/>
                </a:solidFill>
              </a:rPr>
              <a:t> </a:t>
            </a:r>
            <a:r>
              <a:rPr lang="th-TH" sz="1800" b="1" dirty="0" smtClean="0"/>
              <a:t>ด้าน</a:t>
            </a:r>
            <a:r>
              <a:rPr lang="th-TH" sz="1800" b="1" dirty="0"/>
              <a:t>การพัฒนากำลังคน การวิจัยและ</a:t>
            </a:r>
            <a:r>
              <a:rPr lang="th-TH" sz="1800" b="1" dirty="0" smtClean="0"/>
              <a:t>นวัตกรรมฯ </a:t>
            </a:r>
            <a:r>
              <a:rPr lang="th-TH" sz="1800" b="1" dirty="0">
                <a:solidFill>
                  <a:srgbClr val="FFFF00"/>
                </a:solidFill>
              </a:rPr>
              <a:t>จุดเน้นที่ ๑ </a:t>
            </a:r>
            <a:r>
              <a:rPr lang="th-TH" sz="1800" dirty="0"/>
              <a:t>ขับเคลื่อน </a:t>
            </a:r>
            <a:r>
              <a:rPr lang="th-TH" sz="1800" dirty="0" err="1"/>
              <a:t>กศน</a:t>
            </a:r>
            <a:r>
              <a:rPr lang="th-TH" sz="1800" dirty="0"/>
              <a:t>. สู่ </a:t>
            </a:r>
            <a:r>
              <a:rPr lang="en-US" sz="1800" dirty="0"/>
              <a:t>Smart </a:t>
            </a:r>
            <a:r>
              <a:rPr lang="en-US" sz="1800" dirty="0" smtClean="0"/>
              <a:t>ONIE</a:t>
            </a:r>
            <a:br>
              <a:rPr lang="en-US" sz="1800" dirty="0" smtClean="0"/>
            </a:br>
            <a:r>
              <a:rPr lang="th-TH" sz="1800" b="1" dirty="0">
                <a:solidFill>
                  <a:srgbClr val="FFFF00"/>
                </a:solidFill>
              </a:rPr>
              <a:t>จุดเน้นที่ ๒ </a:t>
            </a:r>
            <a:r>
              <a:rPr lang="th-TH" sz="1800" dirty="0"/>
              <a:t>พัฒนากำลังคนให้เป็น </a:t>
            </a:r>
            <a:r>
              <a:rPr lang="en-US" sz="1800" dirty="0"/>
              <a:t>Smart Digital </a:t>
            </a:r>
            <a:r>
              <a:rPr lang="en-US" sz="1800" dirty="0" smtClean="0"/>
              <a:t>Persons</a:t>
            </a:r>
            <a:br>
              <a:rPr lang="en-US" sz="1800" dirty="0" smtClean="0"/>
            </a:br>
            <a:r>
              <a:rPr lang="th-TH" sz="1800" b="1" dirty="0">
                <a:solidFill>
                  <a:srgbClr val="FFFF00"/>
                </a:solidFill>
              </a:rPr>
              <a:t>ยุทธศาสตร์ที่ </a:t>
            </a:r>
            <a:r>
              <a:rPr lang="th-TH" sz="1800" b="1" dirty="0" smtClean="0">
                <a:solidFill>
                  <a:srgbClr val="FFFF00"/>
                </a:solidFill>
              </a:rPr>
              <a:t>๓  </a:t>
            </a:r>
            <a:r>
              <a:rPr lang="th-TH" sz="1800" b="1" dirty="0"/>
              <a:t>ด้านการพัฒนาและเสริมสร้างศักยภาพคนให้มี</a:t>
            </a:r>
            <a:r>
              <a:rPr lang="th-TH" sz="1800" b="1" dirty="0" smtClean="0"/>
              <a:t>คุณภาพ </a:t>
            </a:r>
            <a:r>
              <a:rPr lang="th-TH" sz="1800" b="1" dirty="0">
                <a:solidFill>
                  <a:srgbClr val="FFFF00"/>
                </a:solidFill>
              </a:rPr>
              <a:t>จุดเน้นที่ ๒ </a:t>
            </a:r>
            <a:r>
              <a:rPr lang="th-TH" sz="1800" b="1" dirty="0"/>
              <a:t>ส่งเสริมการจัดการเรียนรู้ด้านเกษตรกรรม (</a:t>
            </a:r>
            <a:r>
              <a:rPr lang="en-US" sz="1800" b="1" dirty="0"/>
              <a:t>Smart </a:t>
            </a:r>
            <a:r>
              <a:rPr lang="en-US" sz="1800" b="1" dirty="0" smtClean="0"/>
              <a:t>Farmer</a:t>
            </a:r>
            <a:r>
              <a:rPr lang="th-TH" sz="1800" b="1" dirty="0" smtClean="0"/>
              <a:t>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</a:rPr>
              <a:t>ที่ ๓ </a:t>
            </a:r>
            <a:r>
              <a:rPr lang="th-TH" sz="1800" b="1" dirty="0"/>
              <a:t>ส่งเสริมการ</a:t>
            </a:r>
            <a:r>
              <a:rPr lang="th-TH" sz="1800" b="1" dirty="0" smtClean="0"/>
              <a:t>จัด การ</a:t>
            </a:r>
            <a:r>
              <a:rPr lang="th-TH" sz="1800" b="1" dirty="0"/>
              <a:t>เรียนการสอนแบบ สะเต็มศึกษา </a:t>
            </a:r>
            <a:r>
              <a:rPr lang="th-TH" sz="1800" b="1" dirty="0" smtClean="0"/>
              <a:t>(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</a:rPr>
              <a:t>ที่ ๕ </a:t>
            </a:r>
            <a:r>
              <a:rPr lang="th-TH" sz="1800" b="1" dirty="0" smtClean="0">
                <a:solidFill>
                  <a:srgbClr val="FFFF00"/>
                </a:solidFill>
              </a:rPr>
              <a:t> </a:t>
            </a:r>
            <a:r>
              <a:rPr lang="th-TH" sz="1800" b="1" dirty="0" smtClean="0"/>
              <a:t>ศูนย์</a:t>
            </a:r>
            <a:r>
              <a:rPr lang="th-TH" sz="1800" b="1" dirty="0"/>
              <a:t>ฝึกอาชีพชุมชน สู่ “วิสาหกิจชุมชน” </a:t>
            </a:r>
            <a:r>
              <a:rPr lang="th-TH" sz="1800" b="1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</a:rPr>
              <a:t>ที่ ๖ </a:t>
            </a:r>
            <a:r>
              <a:rPr lang="th-TH" sz="1800" b="1" dirty="0" smtClean="0"/>
              <a:t>จัดกระบวนการเรียนรู้ตามแนวทางเกษตรธรรมชาติสู่การพัฒนาอาชีพเกษตรกรรมอย่างนั่งยืน </a:t>
            </a:r>
            <a:br>
              <a:rPr lang="th-TH" sz="1800" b="1" dirty="0" smtClean="0"/>
            </a:br>
            <a:r>
              <a:rPr lang="th-TH" sz="1800" b="1" dirty="0">
                <a:solidFill>
                  <a:srgbClr val="FFFF00"/>
                </a:solidFill>
              </a:rPr>
              <a:t>ยุทธศาสตร์ที่ ๔ </a:t>
            </a:r>
            <a:r>
              <a:rPr lang="th-TH" sz="1800" b="1" dirty="0"/>
              <a:t>ด้านการสร้าง</a:t>
            </a:r>
            <a:r>
              <a:rPr lang="th-TH" sz="1800" b="1" dirty="0" smtClean="0"/>
              <a:t>โอกาสฯ </a:t>
            </a:r>
            <a:r>
              <a:rPr lang="th-TH" sz="1800" b="1" dirty="0">
                <a:solidFill>
                  <a:srgbClr val="FFFF00"/>
                </a:solidFill>
              </a:rPr>
              <a:t>จุดเน้นที่ </a:t>
            </a:r>
            <a:r>
              <a:rPr lang="th-TH" sz="1800" b="1" dirty="0" smtClean="0">
                <a:solidFill>
                  <a:srgbClr val="FFFF00"/>
                </a:solidFill>
              </a:rPr>
              <a:t>๒</a:t>
            </a:r>
            <a:r>
              <a:rPr lang="th-TH" sz="1800" b="1" dirty="0"/>
              <a:t> </a:t>
            </a:r>
            <a:r>
              <a:rPr lang="th-TH" sz="1800" b="1" dirty="0" smtClean="0"/>
              <a:t> </a:t>
            </a:r>
            <a:r>
              <a:rPr lang="en-US" sz="1800" b="1" dirty="0" smtClean="0"/>
              <a:t>E </a:t>
            </a:r>
            <a:r>
              <a:rPr lang="en-US" sz="1800" b="1" dirty="0"/>
              <a:t>– Learning </a:t>
            </a:r>
            <a:r>
              <a:rPr lang="th-TH" sz="1800" b="1" dirty="0"/>
              <a:t>/ </a:t>
            </a:r>
            <a:r>
              <a:rPr lang="en-US" sz="1800" b="1" dirty="0" smtClean="0"/>
              <a:t>MOOC</a:t>
            </a:r>
            <a:r>
              <a:rPr lang="th-TH" sz="1800" b="1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</a:rPr>
              <a:t>ที่ ๕ </a:t>
            </a:r>
            <a:r>
              <a:rPr lang="th-TH" sz="1800" b="1" dirty="0" err="1"/>
              <a:t>กศน</a:t>
            </a:r>
            <a:r>
              <a:rPr lang="th-TH" sz="1800" b="1" dirty="0"/>
              <a:t>. ตำบล </a:t>
            </a:r>
            <a:r>
              <a:rPr lang="th-TH" sz="1800" b="1" dirty="0" smtClean="0"/>
              <a:t> ๔  </a:t>
            </a:r>
            <a:r>
              <a:rPr lang="en-US" sz="1800" b="1" dirty="0" smtClean="0"/>
              <a:t>G</a:t>
            </a:r>
            <a:endParaRPr lang="en-US" sz="1800" b="1" dirty="0"/>
          </a:p>
          <a:p>
            <a:r>
              <a:rPr lang="th-TH" sz="1800" b="1" dirty="0"/>
              <a:t>ความมุ่งหวัง</a:t>
            </a:r>
            <a:r>
              <a:rPr lang="th-TH" sz="1800" b="1" dirty="0">
                <a:solidFill>
                  <a:srgbClr val="FFFF00"/>
                </a:solidFill>
              </a:rPr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(๑) </a:t>
            </a:r>
            <a:r>
              <a:rPr lang="en-US" sz="1800" b="1" dirty="0"/>
              <a:t>Good Teacher </a:t>
            </a:r>
            <a:r>
              <a:rPr lang="th-TH" sz="1800" b="1" dirty="0" smtClean="0">
                <a:solidFill>
                  <a:srgbClr val="FFFF00"/>
                </a:solidFill>
              </a:rPr>
              <a:t>(๒) </a:t>
            </a:r>
            <a:r>
              <a:rPr lang="en-US" sz="1800" b="1" dirty="0"/>
              <a:t>Good Place Best Check – </a:t>
            </a:r>
            <a:r>
              <a:rPr lang="en-US" sz="1800" b="1" dirty="0" smtClean="0"/>
              <a:t>in </a:t>
            </a:r>
            <a:r>
              <a:rPr lang="th-TH" sz="1800" b="1" dirty="0" smtClean="0">
                <a:solidFill>
                  <a:srgbClr val="FFFF00"/>
                </a:solidFill>
              </a:rPr>
              <a:t>(๓) </a:t>
            </a:r>
            <a:r>
              <a:rPr lang="en-US" sz="1800" b="1" dirty="0"/>
              <a:t>Good Activities</a:t>
            </a:r>
            <a:r>
              <a:rPr lang="th-TH" sz="1800" b="1" dirty="0"/>
              <a:t> </a:t>
            </a:r>
            <a:r>
              <a:rPr lang="en-US" sz="1800" b="1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(๔) </a:t>
            </a:r>
            <a:r>
              <a:rPr lang="en-US" sz="1800" b="1" dirty="0"/>
              <a:t>Good Partnership</a:t>
            </a:r>
            <a:r>
              <a:rPr lang="th-TH" sz="1800" b="1" dirty="0"/>
              <a:t> </a:t>
            </a:r>
            <a:endParaRPr lang="en-US" sz="1800" b="1" dirty="0">
              <a:solidFill>
                <a:srgbClr val="FFFF00"/>
              </a:solidFill>
            </a:endParaRPr>
          </a:p>
        </p:txBody>
      </p:sp>
      <p:sp>
        <p:nvSpPr>
          <p:cNvPr id="16" name="สี่เหลี่ยมผืนผ้า 15"/>
          <p:cNvSpPr/>
          <p:nvPr/>
        </p:nvSpPr>
        <p:spPr>
          <a:xfrm>
            <a:off x="146709" y="3799069"/>
            <a:ext cx="3196914" cy="2901274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b="1" dirty="0">
                <a:solidFill>
                  <a:srgbClr val="FFFF00"/>
                </a:solidFill>
              </a:rPr>
              <a:t>๑. </a:t>
            </a:r>
            <a:r>
              <a:rPr lang="th-TH" sz="1800" b="1" dirty="0" smtClean="0">
                <a:solidFill>
                  <a:srgbClr val="FFFF00"/>
                </a:solidFill>
              </a:rPr>
              <a:t>ปัจจัยป้อน</a:t>
            </a:r>
            <a:br>
              <a:rPr lang="th-TH" sz="1800" b="1" dirty="0" smtClean="0">
                <a:solidFill>
                  <a:srgbClr val="FFFF00"/>
                </a:solidFill>
              </a:rPr>
            </a:br>
            <a:r>
              <a:rPr lang="th-TH" sz="1800" b="1" dirty="0" smtClean="0">
                <a:solidFill>
                  <a:srgbClr val="FFFF00"/>
                </a:solidFill>
              </a:rPr>
              <a:t>ภารกิจต่อเนื่อง</a:t>
            </a:r>
            <a:br>
              <a:rPr lang="th-TH" sz="1800" b="1" dirty="0" smtClean="0">
                <a:solidFill>
                  <a:srgbClr val="FFFF00"/>
                </a:solidFill>
              </a:rPr>
            </a:br>
            <a:r>
              <a:rPr lang="th-TH" sz="1800" b="1" dirty="0" smtClean="0">
                <a:solidFill>
                  <a:srgbClr val="FFFF00"/>
                </a:solidFill>
              </a:rPr>
              <a:t>ด้านที่ ๒ </a:t>
            </a:r>
            <a:r>
              <a:rPr lang="th-TH" sz="1800" b="1" dirty="0" smtClean="0"/>
              <a:t>ด้านหลักสูตร สื่อรูปแบบการจัดกระบวนการเรียนรู้ฯ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 ๑. </a:t>
            </a:r>
            <a:r>
              <a:rPr lang="th-TH" sz="1800" b="1" dirty="0"/>
              <a:t>พัฒนาหลักสูตร การจัดกระบวนการเรียนรู้และกิจกรรม </a:t>
            </a:r>
            <a:r>
              <a:rPr lang="th-TH" sz="1800" b="1" dirty="0" smtClean="0"/>
              <a:t/>
            </a:r>
            <a:br>
              <a:rPr lang="th-TH" sz="1800" b="1" dirty="0" smtClean="0"/>
            </a:br>
            <a:r>
              <a:rPr lang="th-TH" sz="1800" b="1" dirty="0">
                <a:solidFill>
                  <a:srgbClr val="FFFF00"/>
                </a:solidFill>
              </a:rPr>
              <a:t>ยุทธศาสตร์ที่ ๖ </a:t>
            </a:r>
            <a:r>
              <a:rPr lang="th-TH" sz="1800" b="1" dirty="0"/>
              <a:t>ด้านพัฒนาประสิทธิภาพระบบบริหาร</a:t>
            </a:r>
            <a:r>
              <a:rPr lang="th-TH" sz="1800" b="1" dirty="0" smtClean="0"/>
              <a:t>จัดการ </a:t>
            </a:r>
            <a:r>
              <a:rPr lang="th-TH" sz="1800" b="1" dirty="0">
                <a:solidFill>
                  <a:srgbClr val="FFFF00"/>
                </a:solidFill>
              </a:rPr>
              <a:t>จุดเน้นที่ ๑ </a:t>
            </a:r>
            <a:r>
              <a:rPr lang="th-TH" sz="1800" b="1" dirty="0"/>
              <a:t>พัฒนาระบบสารสนเทศด้าน</a:t>
            </a:r>
            <a:r>
              <a:rPr lang="th-TH" sz="1800" b="1" dirty="0" smtClean="0"/>
              <a:t>การศึกษา</a:t>
            </a:r>
            <a:endParaRPr lang="en-US" sz="1800" b="1" dirty="0">
              <a:solidFill>
                <a:srgbClr val="FFFF00"/>
              </a:solidFill>
            </a:endParaRPr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7673049" y="2617076"/>
            <a:ext cx="4455887" cy="406817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r>
              <a:rPr lang="th-TH" sz="1800" b="1" dirty="0" smtClean="0">
                <a:solidFill>
                  <a:srgbClr val="FFFF00"/>
                </a:solidFill>
              </a:rPr>
              <a:t>๓. ผลผลิต</a:t>
            </a:r>
            <a:br>
              <a:rPr lang="th-TH" sz="1800" b="1" dirty="0" smtClean="0">
                <a:solidFill>
                  <a:srgbClr val="FFFF00"/>
                </a:solidFill>
              </a:rPr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๑ </a:t>
            </a:r>
            <a:r>
              <a:rPr lang="th-TH" sz="1800" b="1" dirty="0" smtClean="0"/>
              <a:t>ด้านความมั่นคง</a:t>
            </a:r>
            <a:r>
              <a:rPr lang="th-TH" sz="1800" dirty="0" smtClean="0"/>
              <a:t>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๑ </a:t>
            </a:r>
            <a:r>
              <a:rPr lang="th-TH" sz="1800" dirty="0" smtClean="0"/>
              <a:t>ส่งเสริมการจัดการเรียนรู้ตามพระบรมรา</a:t>
            </a:r>
            <a:r>
              <a:rPr lang="th-TH" sz="1800" dirty="0" err="1" smtClean="0"/>
              <a:t>โชบาย</a:t>
            </a:r>
            <a:r>
              <a:rPr lang="th-TH" sz="1800" dirty="0" smtClean="0"/>
              <a:t>ด้านการศึกษาของรัชกาลที่ ๑๐</a:t>
            </a:r>
            <a:br>
              <a:rPr lang="th-TH" sz="1800" dirty="0" smtClean="0"/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๒  </a:t>
            </a:r>
            <a:r>
              <a:rPr lang="th-TH" sz="1800" b="1" dirty="0" smtClean="0"/>
              <a:t>ด้านการพัฒนากำลังคน การวิจัยและนวัตกรรมฯ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๒ </a:t>
            </a:r>
            <a:r>
              <a:rPr lang="th-TH" sz="1800" dirty="0" smtClean="0"/>
              <a:t>พัฒนากำลังคนให้เป็น </a:t>
            </a:r>
            <a:r>
              <a:rPr lang="en-US" sz="1800" dirty="0" smtClean="0"/>
              <a:t>Smart Digital Persons</a:t>
            </a:r>
            <a:br>
              <a:rPr lang="en-US" sz="1800" dirty="0" smtClean="0"/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</a:t>
            </a:r>
            <a:r>
              <a:rPr lang="th-TH" sz="1800" b="1" dirty="0">
                <a:solidFill>
                  <a:srgbClr val="FFFF00"/>
                </a:solidFill>
              </a:rPr>
              <a:t>ที่ ๓ </a:t>
            </a:r>
            <a:r>
              <a:rPr lang="th-TH" sz="1800" b="1" dirty="0"/>
              <a:t>ด้านการพัฒนาและเสริมสร้างศักยภาพคนให้มี</a:t>
            </a:r>
            <a:r>
              <a:rPr lang="th-TH" sz="1800" b="1" dirty="0" smtClean="0"/>
              <a:t>คุณภาพ</a:t>
            </a:r>
            <a:r>
              <a:rPr lang="th-TH" sz="1800" dirty="0" smtClean="0"/>
              <a:t>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</a:rPr>
              <a:t>ที่ ๕ </a:t>
            </a:r>
            <a:r>
              <a:rPr lang="th-TH" sz="1800" b="1" dirty="0"/>
              <a:t>ศูนย์ฝึกอาชีพชุมชน สู่ “วิสาหกิจชุมชน” ชุมชนพึ่งตนเอง ทำได้ ขาย</a:t>
            </a:r>
            <a:r>
              <a:rPr lang="th-TH" sz="1800" b="1" dirty="0" smtClean="0"/>
              <a:t>เป็น</a:t>
            </a:r>
            <a:br>
              <a:rPr lang="th-TH" sz="1800" b="1" dirty="0" smtClean="0"/>
            </a:br>
            <a:r>
              <a:rPr lang="th-TH" sz="1800" b="1" dirty="0">
                <a:solidFill>
                  <a:srgbClr val="FFFF00"/>
                </a:solidFill>
              </a:rPr>
              <a:t>ภารกิจต่อเนื่อง</a:t>
            </a:r>
            <a:endParaRPr lang="en-US" sz="1800" b="1" dirty="0">
              <a:solidFill>
                <a:srgbClr val="FFFF00"/>
              </a:solidFill>
            </a:endParaRPr>
          </a:p>
          <a:p>
            <a:r>
              <a:rPr lang="th-TH" sz="1800" b="1" dirty="0">
                <a:solidFill>
                  <a:srgbClr val="FFFF00"/>
                </a:solidFill>
              </a:rPr>
              <a:t>ด้านที่ ๑ </a:t>
            </a:r>
            <a:r>
              <a:rPr lang="th-TH" sz="1800" b="1" dirty="0"/>
              <a:t>ด้านการจัดการศึกษาและการเรียนรู้</a:t>
            </a:r>
            <a:br>
              <a:rPr lang="th-TH" sz="1800" b="1" dirty="0"/>
            </a:br>
            <a:r>
              <a:rPr lang="th-TH" sz="1800" b="1" dirty="0"/>
              <a:t>การศึกษา</a:t>
            </a:r>
            <a:r>
              <a:rPr lang="th-TH" sz="1800" b="1" dirty="0" smtClean="0"/>
              <a:t>ต่อเนื่อง</a:t>
            </a:r>
            <a:r>
              <a:rPr lang="th-TH" sz="1800" b="1" dirty="0" smtClean="0">
                <a:solidFill>
                  <a:srgbClr val="FFFF00"/>
                </a:solidFill>
              </a:rPr>
              <a:t> (๑) </a:t>
            </a:r>
            <a:r>
              <a:rPr lang="th-TH" sz="1800" b="1" dirty="0"/>
              <a:t>จัดการศึกษาอาชีพเพื่อการมีงานทำ และอาชีพที่สอดคล้องกับศักยภาพของผู้เรียนและศักยภาพของแต่ละ</a:t>
            </a:r>
            <a:r>
              <a:rPr lang="th-TH" sz="1800" b="1" dirty="0" smtClean="0"/>
              <a:t>พื้นที่ </a:t>
            </a:r>
            <a:r>
              <a:rPr lang="th-TH" sz="1800" b="1" dirty="0" smtClean="0">
                <a:solidFill>
                  <a:srgbClr val="FFFF00"/>
                </a:solidFill>
              </a:rPr>
              <a:t>(๔) </a:t>
            </a:r>
            <a:r>
              <a:rPr lang="th-TH" sz="1800" b="1" dirty="0" smtClean="0"/>
              <a:t> สร้าง</a:t>
            </a:r>
            <a:r>
              <a:rPr lang="th-TH" sz="1800" b="1" dirty="0"/>
              <a:t>จิตสำนึกและวินัยภายในชุมชน</a:t>
            </a:r>
            <a:endParaRPr lang="en-US" sz="1800" b="1" dirty="0"/>
          </a:p>
          <a:p>
            <a:r>
              <a:rPr lang="th-TH" sz="1800" b="1" dirty="0" smtClean="0">
                <a:solidFill>
                  <a:srgbClr val="FFFF00"/>
                </a:solidFill>
              </a:rPr>
              <a:t/>
            </a:r>
            <a:br>
              <a:rPr lang="th-TH" sz="1800" b="1" dirty="0" smtClean="0">
                <a:solidFill>
                  <a:srgbClr val="FFFF00"/>
                </a:solidFill>
              </a:rPr>
            </a:br>
            <a:endParaRPr lang="en-US" sz="1800" b="1" dirty="0" smtClean="0">
              <a:solidFill>
                <a:srgbClr val="FFFF00"/>
              </a:solidFill>
            </a:endParaRPr>
          </a:p>
          <a:p>
            <a:endParaRPr lang="en-US" sz="1800" b="1" dirty="0">
              <a:solidFill>
                <a:srgbClr val="FFFF00"/>
              </a:solidFill>
            </a:endParaRPr>
          </a:p>
          <a:p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</p:txBody>
      </p:sp>
      <p:sp>
        <p:nvSpPr>
          <p:cNvPr id="27" name="สี่เหลี่ยมผืนผ้า 26"/>
          <p:cNvSpPr/>
          <p:nvPr/>
        </p:nvSpPr>
        <p:spPr>
          <a:xfrm>
            <a:off x="7708830" y="-17929"/>
            <a:ext cx="4483170" cy="2589025"/>
          </a:xfrm>
          <a:prstGeom prst="rect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000" b="1" dirty="0">
                <a:solidFill>
                  <a:srgbClr val="FFFF00"/>
                </a:solidFill>
              </a:rPr>
              <a:t>๔</a:t>
            </a:r>
            <a:r>
              <a:rPr lang="th-TH" sz="2000" b="1" dirty="0" smtClean="0">
                <a:solidFill>
                  <a:srgbClr val="FFFF00"/>
                </a:solidFill>
              </a:rPr>
              <a:t>. การ</a:t>
            </a:r>
            <a:r>
              <a:rPr lang="th-TH" sz="2000" b="1" dirty="0">
                <a:solidFill>
                  <a:srgbClr val="FFFF00"/>
                </a:solidFill>
              </a:rPr>
              <a:t>สรุปรายงาน</a:t>
            </a:r>
            <a:r>
              <a:rPr lang="th-TH" sz="2000" b="1" dirty="0" smtClean="0">
                <a:solidFill>
                  <a:srgbClr val="FFFF00"/>
                </a:solidFill>
              </a:rPr>
              <a:t>ผล และการกำหนดแนวทางแก้ไข </a:t>
            </a:r>
            <a:r>
              <a:rPr lang="th-TH" sz="2000" b="1" dirty="0">
                <a:solidFill>
                  <a:srgbClr val="FFFF00"/>
                </a:solidFill>
              </a:rPr>
              <a:t>ปรับปรุง </a:t>
            </a:r>
            <a:r>
              <a:rPr lang="th-TH" sz="2000" b="1" dirty="0" smtClean="0">
                <a:solidFill>
                  <a:srgbClr val="FFFF00"/>
                </a:solidFill>
              </a:rPr>
              <a:t>พัฒนา</a:t>
            </a:r>
            <a:br>
              <a:rPr lang="th-TH" sz="2000" b="1" dirty="0" smtClean="0">
                <a:solidFill>
                  <a:srgbClr val="FFFF00"/>
                </a:solidFill>
              </a:rPr>
            </a:br>
            <a:r>
              <a:rPr lang="th-TH" sz="2000" b="1" dirty="0" smtClean="0">
                <a:latin typeface="FreesiaDSE" panose="020B0604020202020204" pitchFamily="34" charset="0"/>
              </a:rPr>
              <a:t>ภารกิจต่อเนื่อง  </a:t>
            </a:r>
            <a:r>
              <a:rPr lang="th-TH" sz="20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ด้านที่ ๒. </a:t>
            </a:r>
            <a:r>
              <a:rPr lang="th-TH" sz="2000" b="1" dirty="0" smtClean="0">
                <a:latin typeface="FreesiaDSE" panose="020B0604020202020204" pitchFamily="34" charset="0"/>
              </a:rPr>
              <a:t>ด้านหลักสูตร สื่อ รูปแบบฯ  </a:t>
            </a:r>
            <a:r>
              <a:rPr lang="th-TH" sz="2000" b="1" dirty="0" smtClean="0">
                <a:solidFill>
                  <a:srgbClr val="FFFF00"/>
                </a:solidFill>
                <a:latin typeface="FreesiaDSE" panose="020B0604020202020204" pitchFamily="34" charset="0"/>
              </a:rPr>
              <a:t>จุดเน้น </a:t>
            </a:r>
            <a:r>
              <a:rPr lang="th-TH" sz="2000" b="1" dirty="0" smtClean="0">
                <a:solidFill>
                  <a:srgbClr val="FFFF00"/>
                </a:solidFill>
              </a:rPr>
              <a:t>๑</a:t>
            </a:r>
            <a:r>
              <a:rPr lang="th-TH" sz="2000" b="1" dirty="0" smtClean="0"/>
              <a:t>. </a:t>
            </a:r>
            <a:r>
              <a:rPr lang="th-TH" sz="2000" b="1" dirty="0"/>
              <a:t>พัฒนาหลักสูตร </a:t>
            </a:r>
            <a:r>
              <a:rPr lang="th-TH" sz="2000" b="1" dirty="0" smtClean="0"/>
              <a:t>กระบวนการเรียนรู้กิจกรรม </a:t>
            </a:r>
            <a:r>
              <a:rPr lang="th-TH" sz="2000" b="1" dirty="0" smtClean="0">
                <a:solidFill>
                  <a:srgbClr val="FFFF00"/>
                </a:solidFill>
              </a:rPr>
              <a:t>จุดเน้น ๒.</a:t>
            </a:r>
            <a:r>
              <a:rPr lang="th-TH" sz="2000" b="1" dirty="0" smtClean="0"/>
              <a:t> พัฒนารูปแบบการวัดประเมินผลการเรียน  </a:t>
            </a:r>
            <a:r>
              <a:rPr lang="th-TH" sz="2000" b="1" dirty="0" smtClean="0">
                <a:solidFill>
                  <a:srgbClr val="FFFF00"/>
                </a:solidFill>
              </a:rPr>
              <a:t>จุดเน้น ๓</a:t>
            </a:r>
            <a:r>
              <a:rPr lang="th-TH" sz="2000" b="1" dirty="0" smtClean="0"/>
              <a:t>  พัฒนาระบบการประเมิน </a:t>
            </a:r>
            <a:r>
              <a:rPr lang="th-TH" sz="2000" b="1" dirty="0" smtClean="0">
                <a:solidFill>
                  <a:srgbClr val="FFFF00"/>
                </a:solidFill>
              </a:rPr>
              <a:t>จุดเน้น ๔ </a:t>
            </a:r>
            <a:r>
              <a:rPr lang="th-TH" sz="2000" b="1" dirty="0"/>
              <a:t>พัฒนาสื่อการเรียนและสื่อ</a:t>
            </a:r>
            <a:r>
              <a:rPr lang="th-TH" sz="2000" b="1" dirty="0" smtClean="0"/>
              <a:t>อิเล็กทรอนิกส์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139165" y="904673"/>
            <a:ext cx="3196914" cy="2821678"/>
          </a:xfrm>
          <a:prstGeom prst="rect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600" b="1" dirty="0" smtClean="0">
                <a:solidFill>
                  <a:srgbClr val="002060"/>
                </a:solidFill>
              </a:rPr>
              <a:t>๓. การศึกษาเพื่อพัฒนาทักษะชีวิต</a:t>
            </a:r>
            <a:r>
              <a:rPr lang="en-US" sz="1600" b="1" dirty="0" smtClean="0">
                <a:solidFill>
                  <a:srgbClr val="002060"/>
                </a:solidFill>
              </a:rPr>
              <a:t> : </a:t>
            </a:r>
            <a:r>
              <a:rPr lang="th-TH" sz="1600" b="1" dirty="0" smtClean="0">
                <a:solidFill>
                  <a:srgbClr val="002060"/>
                </a:solidFill>
              </a:rPr>
              <a:t>ผู้สูงอายุ</a:t>
            </a:r>
            <a:br>
              <a:rPr lang="th-TH" sz="1600" b="1" dirty="0" smtClean="0">
                <a:solidFill>
                  <a:srgbClr val="002060"/>
                </a:solidFill>
              </a:rPr>
            </a:br>
            <a:r>
              <a:rPr lang="th-TH" sz="1600" b="1" dirty="0" smtClean="0">
                <a:solidFill>
                  <a:srgbClr val="002060"/>
                </a:solidFill>
              </a:rPr>
              <a:t>๔. </a:t>
            </a:r>
            <a:r>
              <a:rPr lang="th-TH" sz="1600" b="1" dirty="0">
                <a:solidFill>
                  <a:srgbClr val="002060"/>
                </a:solidFill>
              </a:rPr>
              <a:t>การศึกษาเพื่อพัฒนาสังคมและชุมชน </a:t>
            </a:r>
            <a:r>
              <a:rPr lang="th-TH" sz="1600" b="1" dirty="0" smtClean="0">
                <a:solidFill>
                  <a:srgbClr val="002060"/>
                </a:solidFill>
              </a:rPr>
              <a:t/>
            </a:r>
            <a:br>
              <a:rPr lang="th-TH" sz="1600" b="1" dirty="0" smtClean="0">
                <a:solidFill>
                  <a:srgbClr val="002060"/>
                </a:solidFill>
              </a:rPr>
            </a:br>
            <a:r>
              <a:rPr lang="th-TH" sz="1600" b="1" dirty="0" smtClean="0">
                <a:solidFill>
                  <a:srgbClr val="002060"/>
                </a:solidFill>
              </a:rPr>
              <a:t>๕. </a:t>
            </a:r>
            <a:r>
              <a:rPr lang="th-TH" sz="1600" b="1" dirty="0">
                <a:solidFill>
                  <a:srgbClr val="002060"/>
                </a:solidFill>
              </a:rPr>
              <a:t>โครงการ/กิจกรรมตามนโยบายเร่งด่วน</a:t>
            </a:r>
            <a:endParaRPr lang="en-US" sz="1600" dirty="0">
              <a:solidFill>
                <a:srgbClr val="002060"/>
              </a:solidFill>
            </a:endParaRPr>
          </a:p>
          <a:p>
            <a:r>
              <a:rPr lang="th-TH" sz="1600" b="1" dirty="0" smtClean="0">
                <a:solidFill>
                  <a:srgbClr val="002060"/>
                </a:solidFill>
              </a:rPr>
              <a:t>๕.๑ การ</a:t>
            </a:r>
            <a:r>
              <a:rPr lang="th-TH" sz="1600" b="1" dirty="0">
                <a:solidFill>
                  <a:srgbClr val="002060"/>
                </a:solidFill>
              </a:rPr>
              <a:t>จัดการเรียนรู้</a:t>
            </a:r>
            <a:r>
              <a:rPr lang="th-TH" sz="1600" b="1" dirty="0" err="1">
                <a:solidFill>
                  <a:srgbClr val="002060"/>
                </a:solidFill>
              </a:rPr>
              <a:t>ด้านดิจิทัล</a:t>
            </a:r>
            <a:r>
              <a:rPr lang="th-TH" sz="1600" b="1" dirty="0">
                <a:solidFill>
                  <a:srgbClr val="002060"/>
                </a:solidFill>
              </a:rPr>
              <a:t>ให้ประชาชน </a:t>
            </a:r>
            <a:r>
              <a:rPr lang="th-TH" sz="1600" b="1" dirty="0" smtClean="0">
                <a:solidFill>
                  <a:srgbClr val="002060"/>
                </a:solidFill>
              </a:rPr>
              <a:t>(</a:t>
            </a:r>
            <a:r>
              <a:rPr lang="en-US" sz="1600" b="1" dirty="0">
                <a:solidFill>
                  <a:srgbClr val="002060"/>
                </a:solidFill>
              </a:rPr>
              <a:t>Smart Digital Person</a:t>
            </a:r>
            <a:r>
              <a:rPr lang="th-TH" sz="1600" b="1" dirty="0">
                <a:solidFill>
                  <a:srgbClr val="002060"/>
                </a:solidFill>
              </a:rPr>
              <a:t>)</a:t>
            </a:r>
            <a:endParaRPr lang="en-US" sz="1600" dirty="0">
              <a:solidFill>
                <a:srgbClr val="002060"/>
              </a:solidFill>
            </a:endParaRPr>
          </a:p>
          <a:p>
            <a:r>
              <a:rPr lang="th-TH" sz="1600" b="1" dirty="0" smtClean="0">
                <a:solidFill>
                  <a:srgbClr val="002060"/>
                </a:solidFill>
              </a:rPr>
              <a:t>๕.๒ </a:t>
            </a:r>
            <a:r>
              <a:rPr lang="th-TH" sz="1600" b="1" dirty="0">
                <a:solidFill>
                  <a:srgbClr val="002060"/>
                </a:solidFill>
              </a:rPr>
              <a:t>โครงการภาษาอังกฤษเพื่อการสื่อสารด้านอาชีพ (</a:t>
            </a:r>
            <a:r>
              <a:rPr lang="en-US" sz="1600" b="1" dirty="0">
                <a:solidFill>
                  <a:srgbClr val="002060"/>
                </a:solidFill>
              </a:rPr>
              <a:t>Smart ONIE</a:t>
            </a:r>
            <a:r>
              <a:rPr lang="th-TH" sz="1600" b="1" dirty="0">
                <a:solidFill>
                  <a:srgbClr val="002060"/>
                </a:solidFill>
              </a:rPr>
              <a:t>)</a:t>
            </a:r>
            <a:endParaRPr lang="en-US" sz="1600" dirty="0">
              <a:solidFill>
                <a:srgbClr val="002060"/>
              </a:solidFill>
            </a:endParaRPr>
          </a:p>
          <a:p>
            <a:r>
              <a:rPr lang="th-TH" sz="1600" b="1" dirty="0" smtClean="0">
                <a:solidFill>
                  <a:srgbClr val="002060"/>
                </a:solidFill>
              </a:rPr>
              <a:t>๕.๓ </a:t>
            </a:r>
            <a:r>
              <a:rPr lang="th-TH" sz="1600" b="1" dirty="0">
                <a:solidFill>
                  <a:srgbClr val="002060"/>
                </a:solidFill>
              </a:rPr>
              <a:t>อบรมหลักสูตรพาณิชย์อิเล็กทรอนิกส์สร้างช่องทางการจำหน่ายสินค้า</a:t>
            </a:r>
            <a:endParaRPr lang="en-US" sz="1600" dirty="0">
              <a:solidFill>
                <a:srgbClr val="002060"/>
              </a:solidFill>
            </a:endParaRPr>
          </a:p>
          <a:p>
            <a:r>
              <a:rPr lang="th-TH" sz="1600" b="1" dirty="0" smtClean="0">
                <a:solidFill>
                  <a:srgbClr val="002060"/>
                </a:solidFill>
              </a:rPr>
              <a:t>๕.๔ </a:t>
            </a:r>
            <a:r>
              <a:rPr lang="th-TH" sz="1600" b="1" dirty="0">
                <a:solidFill>
                  <a:srgbClr val="002060"/>
                </a:solidFill>
              </a:rPr>
              <a:t>ใช้ </a:t>
            </a:r>
            <a:r>
              <a:rPr lang="en-US" sz="1600" b="1" dirty="0">
                <a:solidFill>
                  <a:srgbClr val="002060"/>
                </a:solidFill>
              </a:rPr>
              <a:t>ICT </a:t>
            </a:r>
            <a:r>
              <a:rPr lang="th-TH" sz="1600" b="1" dirty="0">
                <a:solidFill>
                  <a:srgbClr val="002060"/>
                </a:solidFill>
              </a:rPr>
              <a:t>และนวัตกรรมจัดกระบวนการเรียนรู้ด้าน</a:t>
            </a:r>
            <a:r>
              <a:rPr lang="th-TH" sz="1600" b="1" dirty="0" smtClean="0">
                <a:solidFill>
                  <a:srgbClr val="002060"/>
                </a:solidFill>
              </a:rPr>
              <a:t>เกษตรกรรม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3435282" y="159110"/>
            <a:ext cx="4133955" cy="939213"/>
          </a:xfrm>
          <a:prstGeom prst="rect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b="1" dirty="0" smtClean="0">
                <a:solidFill>
                  <a:srgbClr val="002060"/>
                </a:solidFill>
              </a:rPr>
              <a:t>๑. ศูนย์ฝึกอาชีพชุมชน</a:t>
            </a:r>
            <a:br>
              <a:rPr lang="th-TH" sz="1800" b="1" dirty="0" smtClean="0">
                <a:solidFill>
                  <a:srgbClr val="002060"/>
                </a:solidFill>
              </a:rPr>
            </a:br>
            <a:r>
              <a:rPr lang="th-TH" sz="1800" b="1" dirty="0" smtClean="0">
                <a:solidFill>
                  <a:srgbClr val="002060"/>
                </a:solidFill>
              </a:rPr>
              <a:t>๒. การจัดการศึกษาตามหลักปรัชญาของเศรษฐกิจพอเพียงและเกษตรทฤษฎีใหม่</a:t>
            </a:r>
            <a:endParaRPr lang="th-TH" sz="1800" b="1" dirty="0">
              <a:solidFill>
                <a:srgbClr val="002060"/>
              </a:solidFill>
              <a:latin typeface="FreesiaDSE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21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สี่เหลี่ยมผืนผ้า 11"/>
          <p:cNvSpPr/>
          <p:nvPr/>
        </p:nvSpPr>
        <p:spPr>
          <a:xfrm>
            <a:off x="0" y="-109686"/>
            <a:ext cx="12192000" cy="68580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194007" y="22477"/>
            <a:ext cx="2628020" cy="76579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/>
              <a:t>การศึกษาตามอัธยาศัย </a:t>
            </a:r>
            <a:endParaRPr lang="th-TH" sz="2600" b="1" dirty="0">
              <a:solidFill>
                <a:srgbClr val="FFFF00"/>
              </a:solidFill>
              <a:latin typeface="FreesiaDSE" panose="020B0604020202020204" pitchFamily="34" charset="0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3435282" y="3736401"/>
            <a:ext cx="4133956" cy="290373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b="1" dirty="0" smtClean="0">
                <a:solidFill>
                  <a:srgbClr val="FFFF00"/>
                </a:solidFill>
              </a:rPr>
              <a:t>๒. </a:t>
            </a:r>
            <a:r>
              <a:rPr lang="th-TH" sz="1800" b="1" dirty="0">
                <a:solidFill>
                  <a:srgbClr val="FFFF00"/>
                </a:solidFill>
              </a:rPr>
              <a:t>การจัดกระบวนการ</a:t>
            </a:r>
            <a:r>
              <a:rPr lang="th-TH" sz="1800" b="1" dirty="0" smtClean="0">
                <a:solidFill>
                  <a:srgbClr val="FFFF00"/>
                </a:solidFill>
              </a:rPr>
              <a:t>เรียนรู้</a:t>
            </a:r>
            <a:br>
              <a:rPr lang="th-TH" sz="1800" b="1" dirty="0" smtClean="0">
                <a:solidFill>
                  <a:srgbClr val="FFFF00"/>
                </a:solidFill>
              </a:rPr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๑ </a:t>
            </a:r>
            <a:r>
              <a:rPr lang="th-TH" sz="1800" b="1" dirty="0" smtClean="0"/>
              <a:t>ด้านความมั่นคง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๑ </a:t>
            </a:r>
            <a:r>
              <a:rPr lang="th-TH" sz="1800" b="1" dirty="0" smtClean="0"/>
              <a:t>ส่งเสริมการเรียนรู้ตามพระบรมรา</a:t>
            </a:r>
            <a:r>
              <a:rPr lang="th-TH" sz="1800" b="1" dirty="0" err="1" smtClean="0"/>
              <a:t>โชบาย</a:t>
            </a:r>
            <a:r>
              <a:rPr lang="th-TH" sz="1800" b="1" dirty="0" smtClean="0"/>
              <a:t>ด้านการศึกษาของรัชกาลที่ ๑๐</a:t>
            </a:r>
            <a:r>
              <a:rPr lang="th-TH" sz="1800" b="1" dirty="0"/>
              <a:t> </a:t>
            </a:r>
            <a:r>
              <a:rPr lang="th-TH" sz="1800" b="1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๒ </a:t>
            </a:r>
            <a:r>
              <a:rPr lang="th-TH" sz="1800" b="1" dirty="0" smtClean="0"/>
              <a:t>พัฒนาการจัดการศึกษานอกระบบและการศึกษาตามอัธยาศัยในเขตพื้นที่พิเศษ</a:t>
            </a:r>
            <a:br>
              <a:rPr lang="th-TH" sz="1800" b="1" dirty="0" smtClean="0"/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๒ </a:t>
            </a:r>
            <a:r>
              <a:rPr lang="th-TH" sz="1800" b="1" dirty="0" smtClean="0"/>
              <a:t>ด้านการพัฒนากำลังคน การวิจัยและนวัตกรรมฯ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๑ </a:t>
            </a:r>
            <a:r>
              <a:rPr lang="th-TH" sz="1800" dirty="0" smtClean="0"/>
              <a:t>ขับเคลื่อน </a:t>
            </a:r>
            <a:r>
              <a:rPr lang="th-TH" sz="1800" dirty="0" err="1" smtClean="0"/>
              <a:t>กศน</a:t>
            </a:r>
            <a:r>
              <a:rPr lang="th-TH" sz="1800" dirty="0" smtClean="0"/>
              <a:t>. สู่ </a:t>
            </a:r>
            <a:r>
              <a:rPr lang="en-US" sz="1800" dirty="0" smtClean="0"/>
              <a:t>Smart ONIE</a:t>
            </a:r>
            <a:r>
              <a:rPr lang="th-TH" sz="1800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๒ </a:t>
            </a:r>
            <a:r>
              <a:rPr lang="th-TH" sz="1800" dirty="0" smtClean="0"/>
              <a:t>พัฒนากำลังคนให้เป็น </a:t>
            </a:r>
            <a:r>
              <a:rPr lang="en-US" sz="1800" dirty="0" smtClean="0"/>
              <a:t>Smart Digital Persons</a:t>
            </a:r>
            <a:endParaRPr lang="en-US" sz="1800" b="1" dirty="0">
              <a:solidFill>
                <a:srgbClr val="FFFF00"/>
              </a:solidFill>
            </a:endParaRPr>
          </a:p>
        </p:txBody>
      </p:sp>
      <p:sp>
        <p:nvSpPr>
          <p:cNvPr id="16" name="สี่เหลี่ยมผืนผ้า 15"/>
          <p:cNvSpPr/>
          <p:nvPr/>
        </p:nvSpPr>
        <p:spPr>
          <a:xfrm>
            <a:off x="146709" y="904673"/>
            <a:ext cx="3196914" cy="5735467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b="1" dirty="0">
                <a:solidFill>
                  <a:srgbClr val="FFFF00"/>
                </a:solidFill>
              </a:rPr>
              <a:t>๑. </a:t>
            </a:r>
            <a:r>
              <a:rPr lang="th-TH" sz="1800" b="1" dirty="0" smtClean="0">
                <a:solidFill>
                  <a:srgbClr val="FFFF00"/>
                </a:solidFill>
              </a:rPr>
              <a:t>ปัจจัยป้อน</a:t>
            </a:r>
            <a:br>
              <a:rPr lang="th-TH" sz="1800" b="1" dirty="0" smtClean="0">
                <a:solidFill>
                  <a:srgbClr val="FFFF00"/>
                </a:solidFill>
              </a:rPr>
            </a:br>
            <a:r>
              <a:rPr lang="th-TH" sz="1800" b="1" dirty="0">
                <a:solidFill>
                  <a:srgbClr val="FFFF00"/>
                </a:solidFill>
              </a:rPr>
              <a:t>ยุทธศาสตร์ที่ ๑ </a:t>
            </a:r>
            <a:r>
              <a:rPr lang="th-TH" sz="1800" b="1" dirty="0"/>
              <a:t>ด้านความมั่นคง</a:t>
            </a:r>
            <a:br>
              <a:rPr lang="th-TH" sz="1800" b="1" dirty="0"/>
            </a:b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</a:rPr>
              <a:t>ที่ ๑ </a:t>
            </a:r>
            <a:r>
              <a:rPr lang="th-TH" sz="1800" b="1" dirty="0" smtClean="0"/>
              <a:t>ส่งเสริมการ</a:t>
            </a:r>
            <a:r>
              <a:rPr lang="th-TH" sz="1800" b="1" dirty="0"/>
              <a:t>เรียนรู้ตามพระบรมรา</a:t>
            </a:r>
            <a:r>
              <a:rPr lang="th-TH" sz="1800" b="1" dirty="0" err="1"/>
              <a:t>โชบาย</a:t>
            </a:r>
            <a:r>
              <a:rPr lang="th-TH" sz="1800" b="1" dirty="0"/>
              <a:t>ด้านการศึกษาของรัชกาลที่ ๑๐</a:t>
            </a:r>
            <a:endParaRPr lang="en-US" sz="1800" b="1" dirty="0"/>
          </a:p>
          <a:p>
            <a:r>
              <a:rPr lang="th-TH" sz="1800" b="1" dirty="0">
                <a:solidFill>
                  <a:srgbClr val="FFFF00"/>
                </a:solidFill>
              </a:rPr>
              <a:t>จุดเน้นที่ ๒ </a:t>
            </a:r>
            <a:r>
              <a:rPr lang="th-TH" sz="1800" b="1" dirty="0"/>
              <a:t>พัฒนาการจัดการศึกษานอกระบบและการศึกษาตามอัธยาศัยในเขตพื้นที่</a:t>
            </a:r>
            <a:r>
              <a:rPr lang="th-TH" sz="1800" b="1" dirty="0" smtClean="0"/>
              <a:t>พิเศษ</a:t>
            </a:r>
            <a:br>
              <a:rPr lang="th-TH" sz="1800" b="1" dirty="0" smtClean="0"/>
            </a:br>
            <a:r>
              <a:rPr lang="th-TH" sz="1800" b="1" dirty="0">
                <a:solidFill>
                  <a:srgbClr val="FFFF00"/>
                </a:solidFill>
              </a:rPr>
              <a:t>ยุทธศาสตร์ที่ ๒ </a:t>
            </a:r>
            <a:r>
              <a:rPr lang="th-TH" sz="1800" b="1" dirty="0"/>
              <a:t>ด้านการพัฒนากำลังคน การวิจัยและ</a:t>
            </a:r>
            <a:r>
              <a:rPr lang="th-TH" sz="1800" b="1" dirty="0" smtClean="0"/>
              <a:t>นวัตกรรมฯ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๑ </a:t>
            </a:r>
            <a:r>
              <a:rPr lang="th-TH" sz="1800" dirty="0" smtClean="0"/>
              <a:t>ขับเคลื่อน </a:t>
            </a:r>
            <a:r>
              <a:rPr lang="th-TH" sz="1800" dirty="0" err="1" smtClean="0"/>
              <a:t>กศน</a:t>
            </a:r>
            <a:r>
              <a:rPr lang="th-TH" sz="1800" dirty="0" smtClean="0"/>
              <a:t>. สู่ </a:t>
            </a:r>
            <a:r>
              <a:rPr lang="en-US" sz="1800" dirty="0" smtClean="0"/>
              <a:t>Smart ONIE</a:t>
            </a:r>
            <a:r>
              <a:rPr lang="th-TH" sz="1800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๒ </a:t>
            </a:r>
            <a:r>
              <a:rPr lang="th-TH" sz="1800" dirty="0" smtClean="0"/>
              <a:t>พัฒนากำลังคนให้เป็น </a:t>
            </a:r>
            <a:r>
              <a:rPr lang="en-US" sz="1800" dirty="0" smtClean="0"/>
              <a:t>Smart Digital Persons</a:t>
            </a:r>
            <a:br>
              <a:rPr lang="en-US" sz="1800" dirty="0" smtClean="0"/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๓  </a:t>
            </a:r>
            <a:r>
              <a:rPr lang="th-TH" sz="1800" b="1" dirty="0" smtClean="0"/>
              <a:t>ด้านการพัฒนาและเสริมสร้างศักยภาพคนให้มีคุณภาพ</a:t>
            </a:r>
            <a:r>
              <a:rPr lang="en-US" sz="1800" b="1" dirty="0" smtClean="0"/>
              <a:t> </a:t>
            </a:r>
            <a:r>
              <a:rPr lang="th-TH" sz="1800" b="1" dirty="0">
                <a:solidFill>
                  <a:srgbClr val="FFFF00"/>
                </a:solidFill>
              </a:rPr>
              <a:t>จุดเน้นที่ ๑ </a:t>
            </a:r>
            <a:r>
              <a:rPr lang="th-TH" sz="1800" b="1" dirty="0"/>
              <a:t>การเตรียมความพร้อมการเข้าสู่สังคมผู้สูงอายุอย่างมีคุณภาพ </a:t>
            </a:r>
            <a:r>
              <a:rPr lang="th-TH" sz="1800" b="1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</a:rPr>
              <a:t>ที่ ๔ </a:t>
            </a:r>
            <a:r>
              <a:rPr lang="th-TH" sz="1800" b="1" dirty="0"/>
              <a:t>เพิ่มอัตราการอ่านของ</a:t>
            </a:r>
            <a:r>
              <a:rPr lang="th-TH" sz="1800" b="1" dirty="0" smtClean="0"/>
              <a:t>ประชา</a:t>
            </a:r>
            <a:r>
              <a:rPr lang="th-TH" sz="1800" dirty="0" smtClean="0"/>
              <a:t>ชน</a:t>
            </a:r>
            <a:br>
              <a:rPr lang="th-TH" sz="1800" dirty="0" smtClean="0"/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๔ </a:t>
            </a:r>
            <a:r>
              <a:rPr lang="th-TH" sz="1800" b="1" dirty="0" smtClean="0"/>
              <a:t>ด้านการสร้างโอกาสฯ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๒</a:t>
            </a:r>
            <a:r>
              <a:rPr lang="th-TH" sz="1800" b="1" dirty="0" smtClean="0"/>
              <a:t>  </a:t>
            </a:r>
            <a:r>
              <a:rPr lang="en-US" sz="1800" b="1" dirty="0" smtClean="0"/>
              <a:t>E – Learning </a:t>
            </a:r>
            <a:r>
              <a:rPr lang="th-TH" sz="1800" b="1" dirty="0" smtClean="0"/>
              <a:t>/ </a:t>
            </a:r>
            <a:r>
              <a:rPr lang="en-US" sz="1800" b="1" dirty="0" smtClean="0"/>
              <a:t>MOOC</a:t>
            </a:r>
            <a:r>
              <a:rPr lang="th-TH" sz="1800" b="1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</a:t>
            </a:r>
            <a:r>
              <a:rPr lang="th-TH" sz="1800" b="1" dirty="0">
                <a:solidFill>
                  <a:srgbClr val="FFFF00"/>
                </a:solidFill>
              </a:rPr>
              <a:t>๓ </a:t>
            </a:r>
            <a:r>
              <a:rPr lang="th-TH" sz="1800" b="1" dirty="0" smtClean="0"/>
              <a:t> เพิ่ม</a:t>
            </a:r>
            <a:r>
              <a:rPr lang="th-TH" sz="1800" b="1" dirty="0"/>
              <a:t>อัตราการรู้หนังสือและยกระดับการรู้</a:t>
            </a:r>
            <a:r>
              <a:rPr lang="th-TH" sz="1800" b="1" dirty="0" smtClean="0"/>
              <a:t>หนังสือ</a:t>
            </a:r>
            <a:endParaRPr lang="en-US" sz="1800" b="1" dirty="0"/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7652673" y="3172691"/>
            <a:ext cx="4455887" cy="34674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1800" b="1" dirty="0" smtClean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th-TH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r>
              <a:rPr lang="th-TH" sz="1800" b="1" dirty="0" smtClean="0">
                <a:solidFill>
                  <a:srgbClr val="FFFF00"/>
                </a:solidFill>
              </a:rPr>
              <a:t>๒. การจัดกระบวนการเรียนรู้ (ต่อ)</a:t>
            </a:r>
            <a:br>
              <a:rPr lang="th-TH" sz="1800" b="1" dirty="0" smtClean="0">
                <a:solidFill>
                  <a:srgbClr val="FFFF00"/>
                </a:solidFill>
              </a:rPr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๓  </a:t>
            </a:r>
            <a:r>
              <a:rPr lang="th-TH" sz="1800" b="1" dirty="0" smtClean="0"/>
              <a:t>ด้านการพัฒนาและเสริมสร้างศักยภาพคนให้มีคุณภาพ</a:t>
            </a:r>
            <a:r>
              <a:rPr lang="en-US" sz="1800" b="1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๑ </a:t>
            </a:r>
            <a:r>
              <a:rPr lang="th-TH" sz="1800" b="1" dirty="0" smtClean="0"/>
              <a:t>การเตรียมความพร้อมการเข้าสู่สังคมผู้สูงอายุอย่างมีคุณภาพ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๔ </a:t>
            </a:r>
            <a:r>
              <a:rPr lang="th-TH" sz="1800" b="1" dirty="0" smtClean="0"/>
              <a:t>เพิ่มอัตราการอ่านของประชา</a:t>
            </a:r>
            <a:r>
              <a:rPr lang="th-TH" sz="1800" dirty="0" smtClean="0"/>
              <a:t>ชน</a:t>
            </a:r>
            <a:br>
              <a:rPr lang="th-TH" sz="1800" dirty="0" smtClean="0"/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๔ </a:t>
            </a:r>
            <a:r>
              <a:rPr lang="th-TH" sz="1800" b="1" dirty="0" smtClean="0"/>
              <a:t>ด้านการสร้างโอกาสฯ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๒</a:t>
            </a:r>
            <a:r>
              <a:rPr lang="th-TH" sz="1800" b="1" dirty="0" smtClean="0"/>
              <a:t>  </a:t>
            </a:r>
            <a:r>
              <a:rPr lang="en-US" sz="1800" b="1" dirty="0" smtClean="0"/>
              <a:t>E – Learning </a:t>
            </a:r>
            <a:r>
              <a:rPr lang="th-TH" sz="1800" b="1" dirty="0" smtClean="0"/>
              <a:t>/ </a:t>
            </a:r>
            <a:r>
              <a:rPr lang="en-US" sz="1800" b="1" dirty="0" smtClean="0"/>
              <a:t>MOOC</a:t>
            </a:r>
            <a:r>
              <a:rPr lang="th-TH" sz="1800" b="1" dirty="0" smtClean="0"/>
              <a:t>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๓ </a:t>
            </a:r>
            <a:r>
              <a:rPr lang="th-TH" sz="1800" b="1" dirty="0" smtClean="0"/>
              <a:t> เพิ่มอัตราการรู้หนังสือและยกระดับการรู้หนังสือ</a:t>
            </a:r>
            <a:br>
              <a:rPr lang="th-TH" sz="1800" b="1" dirty="0" smtClean="0"/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๕ </a:t>
            </a:r>
            <a:r>
              <a:rPr lang="th-TH" sz="1800" b="1" dirty="0" smtClean="0"/>
              <a:t>ด้านส่งเสริมและจัดการศึกษาเพื่อเสริมสร้างคุณภาพชีวิตที่เป็นมิตรกับสิ่งแวดล้อม</a:t>
            </a:r>
            <a:br>
              <a:rPr lang="th-TH" sz="1800" b="1" dirty="0" smtClean="0"/>
            </a:br>
            <a:r>
              <a:rPr lang="th-TH" sz="1800" b="1" dirty="0" smtClean="0">
                <a:solidFill>
                  <a:srgbClr val="FFFF00"/>
                </a:solidFill>
              </a:rPr>
              <a:t>ยุทธศาสตร์ที่ ๖ </a:t>
            </a:r>
            <a:r>
              <a:rPr lang="th-TH" sz="1800" b="1" dirty="0" smtClean="0"/>
              <a:t>ด้านพัฒนาประสิทธิภาพระบบบริหารจัดการ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๑ </a:t>
            </a:r>
            <a:r>
              <a:rPr lang="th-TH" sz="1800" b="1" dirty="0" smtClean="0"/>
              <a:t>พัฒนาระบบสารสนเทศด้านการศึกษา</a:t>
            </a:r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  <a:p>
            <a:endParaRPr lang="en-US" sz="1800" b="1" dirty="0">
              <a:solidFill>
                <a:srgbClr val="FFFF00"/>
              </a:solidFill>
              <a:latin typeface="FreesiaDSE" panose="020B0604020202020204" pitchFamily="34" charset="0"/>
            </a:endParaRPr>
          </a:p>
        </p:txBody>
      </p:sp>
      <p:sp>
        <p:nvSpPr>
          <p:cNvPr id="27" name="สี่เหลี่ยมผืนผ้า 26"/>
          <p:cNvSpPr/>
          <p:nvPr/>
        </p:nvSpPr>
        <p:spPr>
          <a:xfrm>
            <a:off x="7667265" y="22477"/>
            <a:ext cx="4483170" cy="3042040"/>
          </a:xfrm>
          <a:prstGeom prst="rect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b="1" dirty="0" smtClean="0">
                <a:solidFill>
                  <a:srgbClr val="FFFF00"/>
                </a:solidFill>
              </a:rPr>
              <a:t>๓. ผลผลิต</a:t>
            </a:r>
            <a:br>
              <a:rPr lang="th-TH" sz="1800" b="1" dirty="0" smtClean="0">
                <a:solidFill>
                  <a:srgbClr val="FFFF00"/>
                </a:solidFill>
              </a:rPr>
            </a:br>
            <a:r>
              <a:rPr lang="th-TH" sz="1800" b="1" dirty="0">
                <a:solidFill>
                  <a:srgbClr val="FFFF00"/>
                </a:solidFill>
              </a:rPr>
              <a:t>ยุทธศาสตร์ที่ ๓ </a:t>
            </a:r>
            <a:r>
              <a:rPr lang="th-TH" sz="1800" b="1" dirty="0"/>
              <a:t>ด้านการพัฒนาและเสริมสร้างศักยภาพคนให้มี</a:t>
            </a:r>
            <a:r>
              <a:rPr lang="th-TH" sz="1800" b="1" dirty="0" smtClean="0"/>
              <a:t>คุณภาพ</a:t>
            </a:r>
            <a:r>
              <a:rPr lang="th-TH" sz="1800" dirty="0" smtClean="0"/>
              <a:t>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</a:rPr>
              <a:t>ที่ ๔</a:t>
            </a:r>
            <a:r>
              <a:rPr lang="th-TH" sz="1800" dirty="0">
                <a:solidFill>
                  <a:srgbClr val="FFFF00"/>
                </a:solidFill>
              </a:rPr>
              <a:t> </a:t>
            </a:r>
            <a:r>
              <a:rPr lang="th-TH" sz="1800" b="1" dirty="0"/>
              <a:t>เพิ่มอัตราการอ่านของ</a:t>
            </a:r>
            <a:r>
              <a:rPr lang="th-TH" sz="1800" b="1" dirty="0" smtClean="0"/>
              <a:t>ประชาชน</a:t>
            </a:r>
            <a:br>
              <a:rPr lang="th-TH" sz="1800" b="1" dirty="0" smtClean="0"/>
            </a:br>
            <a:r>
              <a:rPr lang="th-TH" sz="1800" b="1" dirty="0">
                <a:solidFill>
                  <a:srgbClr val="FFFF00"/>
                </a:solidFill>
              </a:rPr>
              <a:t>ยุทธศาสตร์ที่ ๔ </a:t>
            </a:r>
            <a:r>
              <a:rPr lang="th-TH" sz="1800" b="1" dirty="0"/>
              <a:t>ด้านการสร้างโอกาสและความเสมอภาคทาง</a:t>
            </a:r>
            <a:r>
              <a:rPr lang="th-TH" sz="1800" b="1" dirty="0" smtClean="0"/>
              <a:t>การศึกษา</a:t>
            </a:r>
            <a:r>
              <a:rPr lang="th-TH" sz="1800" dirty="0" smtClean="0"/>
              <a:t>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b="1" dirty="0">
                <a:solidFill>
                  <a:srgbClr val="FFFF00"/>
                </a:solidFill>
              </a:rPr>
              <a:t>ที่ ๓</a:t>
            </a:r>
            <a:r>
              <a:rPr lang="th-TH" sz="1800" dirty="0">
                <a:solidFill>
                  <a:srgbClr val="FFFF00"/>
                </a:solidFill>
              </a:rPr>
              <a:t> </a:t>
            </a:r>
            <a:r>
              <a:rPr lang="th-TH" sz="1800" b="1" dirty="0"/>
              <a:t>เพิ่มอัตราการรู้หนังสือและยกระดับการรู้</a:t>
            </a:r>
            <a:r>
              <a:rPr lang="th-TH" sz="1800" b="1" dirty="0" smtClean="0"/>
              <a:t>หนังสือ</a:t>
            </a:r>
            <a:endParaRPr lang="en-US" sz="1800" b="1" dirty="0"/>
          </a:p>
          <a:p>
            <a:r>
              <a:rPr lang="th-TH" sz="1800" b="1" dirty="0">
                <a:solidFill>
                  <a:srgbClr val="FFFF00"/>
                </a:solidFill>
              </a:rPr>
              <a:t>ภารกิจ</a:t>
            </a:r>
            <a:r>
              <a:rPr lang="th-TH" sz="1800" b="1" dirty="0" smtClean="0">
                <a:solidFill>
                  <a:srgbClr val="FFFF00"/>
                </a:solidFill>
              </a:rPr>
              <a:t>ต่อเนื่อง  ด้าน</a:t>
            </a:r>
            <a:r>
              <a:rPr lang="th-TH" sz="1800" b="1" dirty="0">
                <a:solidFill>
                  <a:srgbClr val="FFFF00"/>
                </a:solidFill>
              </a:rPr>
              <a:t>การจัด</a:t>
            </a:r>
            <a:r>
              <a:rPr lang="th-TH" sz="1800" b="1" dirty="0" smtClean="0">
                <a:solidFill>
                  <a:srgbClr val="FFFF00"/>
                </a:solidFill>
              </a:rPr>
              <a:t>การศึกษา การศึกษา</a:t>
            </a:r>
            <a:r>
              <a:rPr lang="th-TH" sz="1800" b="1" dirty="0">
                <a:solidFill>
                  <a:srgbClr val="FFFF00"/>
                </a:solidFill>
              </a:rPr>
              <a:t>ตาม</a:t>
            </a:r>
            <a:r>
              <a:rPr lang="th-TH" sz="1800" b="1" dirty="0" smtClean="0">
                <a:solidFill>
                  <a:srgbClr val="FFFF00"/>
                </a:solidFill>
              </a:rPr>
              <a:t>อัธยาศัย (๑)  </a:t>
            </a:r>
            <a:r>
              <a:rPr lang="th-TH" sz="1800" b="1" dirty="0"/>
              <a:t>ขยายและพัฒนาแหล่งการเรียนรู้ระดับ</a:t>
            </a:r>
            <a:r>
              <a:rPr lang="th-TH" sz="1800" b="1" dirty="0" smtClean="0"/>
              <a:t>ตำบล </a:t>
            </a:r>
            <a:r>
              <a:rPr lang="th-TH" sz="1800" b="1" dirty="0" smtClean="0">
                <a:solidFill>
                  <a:srgbClr val="FFFF00"/>
                </a:solidFill>
              </a:rPr>
              <a:t>(๒)</a:t>
            </a:r>
            <a:r>
              <a:rPr lang="th-TH" sz="1800" b="1" dirty="0" smtClean="0"/>
              <a:t> </a:t>
            </a:r>
            <a:r>
              <a:rPr lang="th-TH" sz="1800" b="1" dirty="0"/>
              <a:t>ปลูกฝังนิสัยรักการ</a:t>
            </a:r>
            <a:r>
              <a:rPr lang="th-TH" sz="1800" b="1" dirty="0" smtClean="0"/>
              <a:t>อ่าน  </a:t>
            </a:r>
            <a:r>
              <a:rPr lang="th-TH" sz="1800" b="1" dirty="0" smtClean="0">
                <a:solidFill>
                  <a:srgbClr val="FFFF00"/>
                </a:solidFill>
              </a:rPr>
              <a:t>(๓) </a:t>
            </a:r>
            <a:r>
              <a:rPr lang="th-TH" sz="1800" b="1" dirty="0" smtClean="0"/>
              <a:t>สร้าง</a:t>
            </a:r>
            <a:r>
              <a:rPr lang="th-TH" sz="1800" b="1" dirty="0"/>
              <a:t>บรรยากาศและสิ่งแวดล้อม</a:t>
            </a:r>
            <a:r>
              <a:rPr lang="th-TH" sz="1800" dirty="0"/>
              <a:t>ที่เอื้อต่อการ</a:t>
            </a:r>
            <a:r>
              <a:rPr lang="th-TH" sz="1800" dirty="0" smtClean="0"/>
              <a:t>อ่าน</a:t>
            </a:r>
            <a:endParaRPr lang="en-US" sz="1800" dirty="0"/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2961622" y="-4866"/>
            <a:ext cx="4607616" cy="657969"/>
          </a:xfrm>
          <a:prstGeom prst="rect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solidFill>
                  <a:srgbClr val="002060"/>
                </a:solidFill>
                <a:latin typeface="FreesiaDSE" panose="020B0604020202020204" pitchFamily="34" charset="0"/>
              </a:rPr>
              <a:t>ห้องสมุดประชาชน / ห้องสมุดชาวตลาด / บ้านหนังสือชุมชน   </a:t>
            </a:r>
            <a:endParaRPr lang="en-US" sz="1800" b="1" dirty="0" smtClean="0">
              <a:solidFill>
                <a:srgbClr val="002060"/>
              </a:solidFill>
              <a:effectLst/>
              <a:latin typeface="FreesiaDSE" panose="020B0604020202020204" pitchFamily="34" charset="0"/>
              <a:ea typeface="Calibri" panose="020F0502020204030204" pitchFamily="34" charset="0"/>
              <a:cs typeface="FreesiaUPC" panose="020B0604020202020204" pitchFamily="34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3427267" y="715053"/>
            <a:ext cx="4141969" cy="2974068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b="1" dirty="0">
                <a:solidFill>
                  <a:srgbClr val="FFFF00"/>
                </a:solidFill>
              </a:rPr>
              <a:t>๑. </a:t>
            </a:r>
            <a:r>
              <a:rPr lang="th-TH" sz="1800" b="1" dirty="0" smtClean="0">
                <a:solidFill>
                  <a:srgbClr val="FFFF00"/>
                </a:solidFill>
              </a:rPr>
              <a:t>ปัจจัยป้อน (ต่อ)</a:t>
            </a:r>
            <a:br>
              <a:rPr lang="th-TH" sz="1800" b="1" dirty="0" smtClean="0">
                <a:solidFill>
                  <a:srgbClr val="FFFF00"/>
                </a:solidFill>
              </a:rPr>
            </a:br>
            <a:r>
              <a:rPr lang="th-TH" sz="1800" b="1" dirty="0">
                <a:solidFill>
                  <a:srgbClr val="FFFF00"/>
                </a:solidFill>
              </a:rPr>
              <a:t>ยุทธศาสตร์ที่ ๕ </a:t>
            </a:r>
            <a:r>
              <a:rPr lang="th-TH" sz="1800" b="1" dirty="0"/>
              <a:t>ด้านส่งเสริมและจัดการศึกษา</a:t>
            </a:r>
            <a:r>
              <a:rPr lang="th-TH" sz="1800" b="1" dirty="0" smtClean="0"/>
              <a:t>เพื่อเสริมสร้าง</a:t>
            </a:r>
            <a:r>
              <a:rPr lang="th-TH" sz="1800" b="1" dirty="0"/>
              <a:t>คุณภาพชีวิตที่เป็นมิตรกับ</a:t>
            </a:r>
            <a:r>
              <a:rPr lang="th-TH" sz="1800" b="1" dirty="0" smtClean="0"/>
              <a:t>สิ่งแวดล้อม</a:t>
            </a:r>
            <a:br>
              <a:rPr lang="th-TH" sz="1800" b="1" dirty="0" smtClean="0"/>
            </a:br>
            <a:r>
              <a:rPr lang="th-TH" sz="1800" b="1" dirty="0">
                <a:solidFill>
                  <a:srgbClr val="FFFF00"/>
                </a:solidFill>
              </a:rPr>
              <a:t>ยุทธศาสตร์ที่ ๖ </a:t>
            </a:r>
            <a:r>
              <a:rPr lang="th-TH" sz="1800" b="1" dirty="0"/>
              <a:t>ด้านพัฒนาประสิทธิภาพระบบบริหาร</a:t>
            </a:r>
            <a:r>
              <a:rPr lang="th-TH" sz="1800" b="1" dirty="0" smtClean="0"/>
              <a:t>จัดการ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จุดเน้นที่ ๑ </a:t>
            </a:r>
            <a:r>
              <a:rPr lang="th-TH" sz="1800" b="1" dirty="0" smtClean="0"/>
              <a:t>พัฒนาระบบสารสนเทศด้านการศึกษา</a:t>
            </a:r>
            <a:br>
              <a:rPr lang="th-TH" sz="1800" b="1" dirty="0" smtClean="0"/>
            </a:br>
            <a:r>
              <a:rPr lang="th-TH" sz="1800" b="1" dirty="0">
                <a:solidFill>
                  <a:srgbClr val="FFFF00"/>
                </a:solidFill>
              </a:rPr>
              <a:t>ภารกิจต่อเนื่อง</a:t>
            </a:r>
            <a:br>
              <a:rPr lang="th-TH" sz="1800" b="1" dirty="0">
                <a:solidFill>
                  <a:srgbClr val="FFFF00"/>
                </a:solidFill>
              </a:rPr>
            </a:br>
            <a:r>
              <a:rPr lang="th-TH" sz="1800" b="1" dirty="0">
                <a:solidFill>
                  <a:srgbClr val="FFFF00"/>
                </a:solidFill>
              </a:rPr>
              <a:t>ด้านที่ ๒ </a:t>
            </a:r>
            <a:r>
              <a:rPr lang="th-TH" sz="1800" b="1" dirty="0"/>
              <a:t>ด้านหลักสูตร สื่อรูปแบบการจัดกระบวนการเรียนรู้ การวัดและประเมินผล งานบริการวิชาการ และการประกันคุณภาพ</a:t>
            </a:r>
            <a:r>
              <a:rPr lang="th-TH" sz="1800" b="1" dirty="0" smtClean="0"/>
              <a:t>การศึกษา</a:t>
            </a:r>
            <a:r>
              <a:rPr lang="th-TH" sz="1800" dirty="0" smtClean="0"/>
              <a:t>  </a:t>
            </a:r>
            <a:r>
              <a:rPr lang="th-TH" sz="1800" b="1" dirty="0" smtClean="0">
                <a:solidFill>
                  <a:srgbClr val="FFFF00"/>
                </a:solidFill>
              </a:rPr>
              <a:t>จุดเน้น</a:t>
            </a:r>
            <a:r>
              <a:rPr lang="th-TH" sz="1800" dirty="0" smtClean="0">
                <a:solidFill>
                  <a:srgbClr val="FFFF00"/>
                </a:solidFill>
              </a:rPr>
              <a:t> ๑.</a:t>
            </a:r>
            <a:r>
              <a:rPr lang="th-TH" sz="1800" b="1" dirty="0" smtClean="0">
                <a:solidFill>
                  <a:srgbClr val="FFFF00"/>
                </a:solidFill>
              </a:rPr>
              <a:t> </a:t>
            </a:r>
            <a:r>
              <a:rPr lang="th-TH" sz="1800" b="1" dirty="0"/>
              <a:t>พัฒนาหลักสูตร การจัดกระบวนการเรียนรู้และกิจกรรม </a:t>
            </a: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56073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310</Words>
  <Application>Microsoft Office PowerPoint</Application>
  <PresentationFormat>กำหนดเอง</PresentationFormat>
  <Paragraphs>96</Paragraphs>
  <Slides>5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5</vt:i4>
      </vt:variant>
    </vt:vector>
  </HeadingPairs>
  <TitlesOfParts>
    <vt:vector size="6" baseType="lpstr">
      <vt:lpstr>ธีมของ Office</vt:lpstr>
      <vt:lpstr>นโยบายสู่การปฏิบัติ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นโยบายสู่การปฏิบัติ</dc:title>
  <dc:creator>Acer</dc:creator>
  <cp:lastModifiedBy>Windows User</cp:lastModifiedBy>
  <cp:revision>23</cp:revision>
  <cp:lastPrinted>2017-11-24T08:40:45Z</cp:lastPrinted>
  <dcterms:created xsi:type="dcterms:W3CDTF">2017-11-24T02:14:02Z</dcterms:created>
  <dcterms:modified xsi:type="dcterms:W3CDTF">2017-11-24T08:40:45Z</dcterms:modified>
</cp:coreProperties>
</file>