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8" r:id="rId4"/>
    <p:sldId id="257" r:id="rId5"/>
    <p:sldId id="259" r:id="rId6"/>
    <p:sldId id="261" r:id="rId7"/>
    <p:sldId id="262" r:id="rId8"/>
    <p:sldId id="263" r:id="rId9"/>
    <p:sldId id="265" r:id="rId10"/>
    <p:sldId id="279" r:id="rId11"/>
    <p:sldId id="264" r:id="rId12"/>
    <p:sldId id="280" r:id="rId13"/>
    <p:sldId id="282" r:id="rId14"/>
    <p:sldId id="281" r:id="rId15"/>
    <p:sldId id="283" r:id="rId16"/>
    <p:sldId id="284" r:id="rId17"/>
    <p:sldId id="288" r:id="rId18"/>
    <p:sldId id="286" r:id="rId19"/>
    <p:sldId id="287" r:id="rId20"/>
    <p:sldId id="285" r:id="rId21"/>
    <p:sldId id="289" r:id="rId22"/>
    <p:sldId id="290" r:id="rId23"/>
    <p:sldId id="268" r:id="rId24"/>
    <p:sldId id="295" r:id="rId25"/>
    <p:sldId id="291" r:id="rId26"/>
    <p:sldId id="292" r:id="rId27"/>
    <p:sldId id="269" r:id="rId28"/>
    <p:sldId id="270" r:id="rId29"/>
    <p:sldId id="271" r:id="rId30"/>
    <p:sldId id="294" r:id="rId31"/>
    <p:sldId id="293" r:id="rId32"/>
    <p:sldId id="272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6F22F-0614-44F1-B9AF-2F6905BCF082}" type="datetimeFigureOut">
              <a:rPr lang="en-US" smtClean="0"/>
              <a:pPr/>
              <a:t>1/13/2015</a:t>
            </a:fld>
            <a:endParaRPr lang="en-US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3A18E-C9AA-4BDF-8A44-4EFDA6B79C9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การบริหารจัดการความเสี่ยง</a:t>
            </a:r>
            <a:b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คุณภาพการจัดการศึกษา </a:t>
            </a:r>
            <a:r>
              <a:rPr lang="th-TH" sz="6600" b="1" dirty="0" err="1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กศน.</a:t>
            </a:r>
            <a:endParaRPr lang="en-US" sz="66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382000" cy="1470025"/>
          </a:xfrm>
        </p:spPr>
        <p:txBody>
          <a:bodyPr>
            <a:normAutofit/>
          </a:bodyPr>
          <a:lstStyle/>
          <a:p>
            <a:pPr algn="l"/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     กิจกรรม </a:t>
            </a:r>
            <a:r>
              <a:rPr lang="th-TH" b="1" dirty="0" err="1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กศน.</a:t>
            </a:r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:  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การศึกษาขั้นพื้นฐาน</a:t>
            </a: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การศึกษาต่อเนื่อง</a:t>
            </a: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และ การศึกษาตามอัธยาศัย</a:t>
            </a:r>
            <a:endParaRPr lang="en-US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533400" y="2362200"/>
            <a:ext cx="8153400" cy="3505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ระบบการดำเนินงาน  </a:t>
            </a:r>
            <a:r>
              <a:rPr lang="en-US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I  P  O </a:t>
            </a: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: </a:t>
            </a:r>
            <a:r>
              <a:rPr lang="th-TH" sz="32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กำหนดรายการประเมิน เพื่อระบุความเสี่ยง ตาม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ขั้นตอนการบริหารจัดการศึกษา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10 </a:t>
            </a:r>
            <a:r>
              <a:rPr lang="en-US" sz="3200" b="1" dirty="0" err="1" smtClean="0">
                <a:latin typeface="Browallia News" pitchFamily="34" charset="-34"/>
                <a:cs typeface="Browallia News" pitchFamily="34" charset="-34"/>
              </a:rPr>
              <a:t>ด้าน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en-US" sz="3200" b="1" dirty="0" err="1" smtClean="0">
                <a:latin typeface="Browallia News" pitchFamily="34" charset="-34"/>
                <a:cs typeface="Browallia News" pitchFamily="34" charset="-34"/>
              </a:rPr>
              <a:t>ได้แก่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  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1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ด้านนโยบาย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2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ด้านแผนปฏิบัติการ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3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ด้านหลักสูตร   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4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ด้านทรัพยากร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5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ด้านการประชาสัมพันธ์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6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ด้านคุณภาพครู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7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ด้านระบบงาน 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8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ด้านการปฏิบัติงาน  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9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ด้านการวัดและประเมินผล  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10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) ด้านคุณภาพผู้เรียน</a:t>
            </a:r>
            <a:endParaRPr lang="en-US" sz="3200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685800" y="27971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 algn="ctr">
              <a:spcBef>
                <a:spcPct val="0"/>
              </a:spcBef>
            </a:pP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1. 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การประเมินสภาพการณ์ที่เกิดขึ้น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2.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การประเมินความเสี่ยง 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การกำหนดวัตถุประสงค์  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4. 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การกำหนดแผนบริหารความเสี่ยง 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5.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การบริหารและการจัดการความเสี่ยง </a:t>
            </a:r>
            <a:b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6.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การรายงาน </a:t>
            </a:r>
            <a:b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7.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การติดตามผลและทบทวน </a:t>
            </a:r>
            <a:r>
              <a:rPr kumimoji="0" lang="th-TH" sz="360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1.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การประเมินสภาพการณ์ที่เกิดขึ้น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228601" y="2062480"/>
          <a:ext cx="8762997" cy="350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399"/>
                <a:gridCol w="3722916"/>
                <a:gridCol w="500743"/>
                <a:gridCol w="417285"/>
                <a:gridCol w="500743"/>
                <a:gridCol w="500743"/>
                <a:gridCol w="500743"/>
                <a:gridCol w="417285"/>
                <a:gridCol w="417285"/>
                <a:gridCol w="417285"/>
                <a:gridCol w="417285"/>
                <a:gridCol w="417285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ข้อ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รายการประเมิน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โอกาสของความเสี่ยง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ผลกระทบของความเสี่ยง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 gridSpan="12">
                  <a:txBody>
                    <a:bodyPr/>
                    <a:lstStyle/>
                    <a:p>
                      <a:r>
                        <a:rPr lang="th-TH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ด้านนโยบาย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สถานศึกษากำหนดนโยบายการจัดการศึกษาขั้นพื้นฐานไว้ชัดเจน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มีการใช้ข้อมูลสารสนเทศในการกำหนดนโยบาย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มีการกำหนดเป้าหมายการพัฒนาคุณภาพผู้เรียนชัดเจน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นโยบายที่กำหนดเป็นไปตามแนวทางการพัฒนา ที่กำหนดไว้ใน  </a:t>
                      </a:r>
                      <a:r>
                        <a:rPr lang="en-US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SAR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นโยบายที่กำหนดสอดรับกับสภาพการเปลี่ยนแปลงภายนอกสถานศึกษา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457200" y="1371600"/>
          <a:ext cx="8458200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275"/>
                <a:gridCol w="1057275"/>
                <a:gridCol w="1057275"/>
                <a:gridCol w="1057275"/>
                <a:gridCol w="1057275"/>
                <a:gridCol w="1057275"/>
                <a:gridCol w="1057275"/>
                <a:gridCol w="1057275"/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bg1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 dirty="0">
                        <a:solidFill>
                          <a:schemeClr val="bg1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800" b="0" i="0" u="none" strike="noStrike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2.153846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2.461538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2.461538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2.769231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2.769231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2.230769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2.538462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2.483516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2.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การสรุปผลการประเมินความเสี่ยง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81000" y="2057400"/>
          <a:ext cx="8229600" cy="327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4419600"/>
                <a:gridCol w="1676400"/>
                <a:gridCol w="16764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ข้อ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รายการประเมิน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th-TH" sz="1800" b="1" kern="1200" dirty="0" smtClean="0">
                          <a:solidFill>
                            <a:schemeClr val="lt1"/>
                          </a:solidFill>
                          <a:latin typeface="AngsanaUPC" pitchFamily="18" charset="-34"/>
                          <a:ea typeface="+mn-ea"/>
                          <a:cs typeface="AngsanaUPC" pitchFamily="18" charset="-34"/>
                        </a:rPr>
                        <a:t>สรุปการประเมินความเสี่ยง</a:t>
                      </a:r>
                      <a:endParaRPr lang="en-US" sz="18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AngsanaNew-Bold"/>
                          <a:cs typeface="AngsanaUPC" pitchFamily="18" charset="-34"/>
                        </a:rPr>
                        <a:t>โอกาสของความเสี่ยง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AngsanaNew-Bold"/>
                          <a:cs typeface="AngsanaUPC" pitchFamily="18" charset="-34"/>
                        </a:rPr>
                        <a:t>ผลกระทบของความเสี่ยง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th-TH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ด้านนโยบาย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1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สถานศึกษากำหนดนโยบายการจัดการศึกษาขั้นพื้นฐานไว้ชัดเจน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2.153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2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มีการใช้ข้อมูลสารสนเทศในการกำหนดนโยบาย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3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มีการกำหนดเป้าหมายการพัฒนาคุณภาพผู้เรียนชัดเจน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4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นโยบายที่กำหนดเป็นไปตามแนวทางการพัฒนา ที่กำหนดไว้ใน  </a:t>
                      </a:r>
                      <a:r>
                        <a:rPr lang="en-US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SAR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ngsanaUPC" pitchFamily="18" charset="-34"/>
                          <a:cs typeface="AngsanaUPC" pitchFamily="18" charset="-34"/>
                        </a:rPr>
                        <a:t>5</a:t>
                      </a:r>
                      <a:endParaRPr lang="en-US" sz="18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dirty="0">
                          <a:latin typeface="AngsanaUPC" pitchFamily="18" charset="-34"/>
                          <a:ea typeface="Times New Roman"/>
                          <a:cs typeface="AngsanaUPC" pitchFamily="18" charset="-34"/>
                        </a:rPr>
                        <a:t>นโยบายที่กำหนดสอดรับกับสภาพการเปลี่ยนแปลงภายนอกสถานศึกษา</a:t>
                      </a:r>
                      <a:endParaRPr lang="en-US" sz="1800" dirty="0">
                        <a:latin typeface="AngsanaUPC" pitchFamily="18" charset="-34"/>
                        <a:ea typeface="Times New Roman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การวิเคราะห์ความเสี่ยง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381000" y="2133600"/>
          <a:ext cx="8610600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184400"/>
                <a:gridCol w="1435100"/>
                <a:gridCol w="1562100"/>
                <a:gridCol w="1447800"/>
                <a:gridCol w="12954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ข้อ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รายการประเมิน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ผลการประเมินความเสี่ยง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โอกาสของความเสี่ยง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ผลกระทบของความเสี่ยง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ระดับความเสี่ยง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ลำดับความเสี่ยง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th-TH" sz="1600" dirty="0" smtClean="0">
                          <a:cs typeface="+mj-cs"/>
                        </a:rPr>
                        <a:t>ด้านนโยบาย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3.145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1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สถานศึกษากำหนดนโยบายการจัดการศึกษาขั้นพื้นฐานไว้ชัดเจน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2.153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3.093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2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มีการใช้ข้อมูลสารสนเทศในการกำหนดนโยบาย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3.098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3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มีการกำหนดเป้าหมายการพัฒนาคุณภาพผู้เรียนชัดเจน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2.987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4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นโยบายที่กำหนดเป็นไปตามแนวทางการพัฒนา ที่กำหนดไว้ใน  </a:t>
                      </a:r>
                      <a:r>
                        <a:rPr lang="en-US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SAR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2.908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5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นโยบายที่กำหนดสอดรับกับสภาพการเปลี่ยนแปลงภายนอกสถานศึกษา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2.789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การวิเคราะห์ความเสี่ยง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sp>
        <p:nvSpPr>
          <p:cNvPr id="8" name="ชื่อเรื่อง 4"/>
          <p:cNvSpPr txBox="1">
            <a:spLocks/>
          </p:cNvSpPr>
          <p:nvPr/>
        </p:nvSpPr>
        <p:spPr>
          <a:xfrm>
            <a:off x="381000" y="1752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การคำนวณหาค่าระดับความเสี่ยง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ให้นำผลสรุปที่ได้</a:t>
            </a:r>
            <a: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ใน</a:t>
            </a:r>
            <a: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ช่องโอกาสของความเสี่ยงมา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คูณ</a:t>
            </a: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กับผลสรุปที่ได้ใน</a:t>
            </a:r>
            <a: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ช่องผลกระทบของความเสี่ยง </a:t>
            </a:r>
            <a:b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         </a:t>
            </a: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ได้ผลการคำนวณเท่าไร ให้ บันทึกผลในช่อง </a:t>
            </a:r>
            <a: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ระดับความเสี่ยง ทั้งที่เป็นรายการ และด้าน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ngsanaUPC" pitchFamily="18" charset="-34"/>
              <a:ea typeface="+mj-ea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การวิเคราะห์ความเสี่ยง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381000" y="2133600"/>
          <a:ext cx="8610600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184400"/>
                <a:gridCol w="1435100"/>
                <a:gridCol w="1562100"/>
                <a:gridCol w="1447800"/>
                <a:gridCol w="12954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ข้อ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รายการประเมิน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ผลการประเมินความเสี่ยง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โอกาสของความเสี่ยง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ผลกระทบของความเสี่ยง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ระดับความเสี่ยง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ลำดับความเสี่ยง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th-TH" sz="1600" b="1" dirty="0" smtClean="0">
                          <a:cs typeface="+mj-cs"/>
                        </a:rPr>
                        <a:t>ด้านนโยบาย</a:t>
                      </a:r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3.145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1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สถานศึกษากำหนดนโยบายการจัดการศึกษาขั้นพื้นฐานไว้ชัดเจน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2.153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3.093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2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มีการใช้ข้อมูลสารสนเทศในการกำหนดนโยบาย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3.098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3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มีการกำหนดเป้าหมายการพัฒนาคุณภาพผู้เรียนชัดเจน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2.987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4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นโยบายที่กำหนดเป็นไปตามแนวทางการพัฒนา ที่กำหนดไว้ใน  </a:t>
                      </a:r>
                      <a:r>
                        <a:rPr lang="en-US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SAR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2.908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5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นโยบายที่กำหนดสอดรับกับสภาพการเปลี่ยนแปลงภายนอกสถานศึกษา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2.789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การวิเคราะห์ความเสี่ยง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sp>
        <p:nvSpPr>
          <p:cNvPr id="8" name="ชื่อเรื่อง 4"/>
          <p:cNvSpPr txBox="1">
            <a:spLocks/>
          </p:cNvSpPr>
          <p:nvPr/>
        </p:nvSpPr>
        <p:spPr>
          <a:xfrm>
            <a:off x="381000" y="17526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          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การวิเคราะห์ลำดับความเสี่ยง   </a:t>
            </a: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ให้พิจารณาผลคะแนนของระดับความเสี่ยงว่า มีผลคะแนนเท่าไร  แล้วนำผลที่ได้มาเทียบกับเกณฑ์ เป็นรายการ และด้าน</a:t>
            </a:r>
            <a:endParaRPr lang="en-US" sz="36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การวิเคราะห์ความเสี่ยง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sp>
        <p:nvSpPr>
          <p:cNvPr id="8" name="ชื่อเรื่อง 4"/>
          <p:cNvSpPr txBox="1">
            <a:spLocks/>
          </p:cNvSpPr>
          <p:nvPr/>
        </p:nvSpPr>
        <p:spPr>
          <a:xfrm>
            <a:off x="381000" y="1600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 </a:t>
            </a:r>
          </a:p>
          <a:p>
            <a:pPr marL="742950" lvl="0" indent="-742950">
              <a:spcBef>
                <a:spcPct val="0"/>
              </a:spcBef>
            </a:pPr>
            <a:endParaRPr lang="th-TH" sz="3600" b="1" dirty="0" smtClean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th-TH" sz="3600" b="1" dirty="0" smtClean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th-TH" sz="3600" b="1" dirty="0" smtClean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th-TH" sz="3600" b="1" dirty="0" smtClean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endParaRPr lang="th-TH" sz="3600" b="1" dirty="0" smtClean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  <a:p>
            <a:pPr marL="742950" lvl="0" indent="-742950">
              <a:spcBef>
                <a:spcPct val="0"/>
              </a:spcBef>
            </a:pP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   </a:t>
            </a:r>
          </a:p>
          <a:p>
            <a:pPr marL="742950" lvl="0" indent="-742950">
              <a:spcBef>
                <a:spcPct val="0"/>
              </a:spcBef>
            </a:pP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เกณฑ์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ลำดับความเสี่ยง น้อย  มีคะแนน ระหว่าง </a:t>
            </a:r>
            <a:r>
              <a:rPr lang="en-US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1.00 – 3.99 </a:t>
            </a: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</a:t>
            </a:r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เป็นความเสี่ยงที่ยอมรับได้ โดยไม่ต้องมีการควบคุมความเสี่ยง ไม่ต้องมีการจัดการเพิ่มเติม</a:t>
            </a:r>
            <a: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ลำดับความเสี่ยง ปานกลาง  มีคะแนนระดับความเสี่ยงระหว่าง  </a:t>
            </a:r>
            <a:r>
              <a:rPr lang="en-US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4.00 – 8.99</a:t>
            </a: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</a:t>
            </a:r>
            <a:b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เป็นความเสี่ยงที่พอยอมรับได้ </a:t>
            </a:r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แต่ต้องมีการควบคุม </a:t>
            </a:r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เพื่อป้องกันไม่ให้ความเสี่ยงเคลื่อนย้ายไปยังระดับที่ยอมรับไม่ได้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ลำดับความเสี่ยง  มาก  มีคะแนนระดับความเสี่ยงระหว่าง  </a:t>
            </a:r>
            <a:r>
              <a:rPr lang="en-US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9.00 - 18.99 </a:t>
            </a: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เป็นความเสี่ยงที่ไม่สามารถยอมรับได้โดยต้องมีการจัดการความเสี่ยง เพื่อให้อยู่ในระดับที่ยอมรับได้ต่อไป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ลำดับความเสี่ยง  มากที่สุด  มีคะแนนระดับความเสี่ยงระหว่าง  </a:t>
            </a:r>
            <a:r>
              <a:rPr lang="en-US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19.00 – 25.00</a:t>
            </a:r>
            <a:r>
              <a:rPr lang="th-TH" sz="28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</a:t>
            </a:r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เป็นความเสี่ยงที่ไม่สามารถยอมรับได้จำเป็นต้องเร่งจัดการความเสี่ยงให้อยู่ในระดับที่ยอมรับได้ทันที</a:t>
            </a:r>
            <a:endParaRPr lang="en-US" sz="2400" b="1" dirty="0" smtClean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381000" y="3048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th-TH" sz="54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การบริหารความเสี่ยง</a:t>
            </a:r>
            <a:endParaRPr lang="en-US" sz="54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381000" y="3124200"/>
            <a:ext cx="845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กระบวนการปฏิบัติงาน โดยคณะกรรมการบริหาร ผู้บริหาร และบุคลากรทุกคนในหน่วยงาน           เพื่อช่วยกันกำหนด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กลยุทธ์  ออกแบบ และดำเนินงาน บริหารความเสี่ยง   เพื่อ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ให้สามารถบ่งชี้เหตุการณ์ ที่อาจเกิดขึ้นและมีผลกระทบต่อหน่วยงาน   และสามารถจัดการความเสี่ยงให้อยู่ในระดับที่หน่วยงานยอมรับได้     เพื่อให้เกิดความมั่นใจอย่างสมเหตุ 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สมผล ในการบรรลุวัตถุประสงค์ที่หน่วยงานกำหนดไว้ </a:t>
            </a:r>
            <a:b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dirty="0" smtClean="0"/>
              <a:t>ข้อ</a:t>
            </a:r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3.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การวิเคราะห์ความเสี่ยง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381000" y="2133600"/>
          <a:ext cx="8610600" cy="355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2184400"/>
                <a:gridCol w="1435100"/>
                <a:gridCol w="1562100"/>
                <a:gridCol w="1447800"/>
                <a:gridCol w="129540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ข้อ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รายการประเมิน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ผลการประเมินความเสี่ยง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โอกาสของความเสี่ยง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ผลกระทบของความเสี่ยง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ระดับความเสี่ยง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sz="1600" dirty="0" smtClean="0">
                          <a:cs typeface="+mj-cs"/>
                        </a:rPr>
                        <a:t>ลำดับความเสี่ยง</a:t>
                      </a:r>
                      <a:endParaRPr lang="en-US" sz="1600" dirty="0">
                        <a:cs typeface="+mj-cs"/>
                      </a:endParaRPr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th-TH" sz="1600" b="1" dirty="0" smtClean="0">
                          <a:cs typeface="+mj-cs"/>
                        </a:rPr>
                        <a:t>ด้านนโยบาย</a:t>
                      </a:r>
                      <a:endParaRPr lang="en-US" sz="1600" b="1" dirty="0">
                        <a:cs typeface="+mj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2.483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3.145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AngsanaUPC" pitchFamily="18" charset="-34"/>
                          <a:cs typeface="AngsanaUPC" pitchFamily="18" charset="-34"/>
                        </a:rPr>
                        <a:t>7.809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FF0000"/>
                        </a:solidFill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1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สถานศึกษากำหนดนโยบายการจัดการศึกษาขั้นพื้นฐานไว้ชัดเจน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2.153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3.093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6.659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2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มีการใช้ข้อมูลสารสนเทศในการกำหนดนโยบาย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3.098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7.624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3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มีการกำหนดเป้าหมายการพัฒนาคุณภาพผู้เรียนชัดเจน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2.461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2.987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7.351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4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นโยบายที่กำหนดเป็นไปตามแนวทางการพัฒนา ที่กำหนดไว้ใน  </a:t>
                      </a:r>
                      <a:r>
                        <a:rPr lang="en-US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SAR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2.908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8.052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+mj-cs"/>
                        </a:rPr>
                        <a:t>5</a:t>
                      </a:r>
                      <a:endParaRPr lang="en-US" sz="1600" b="1" dirty="0">
                        <a:latin typeface="AngsanaUPC" pitchFamily="18" charset="-34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600" dirty="0">
                          <a:latin typeface="AngsanaUPC" pitchFamily="18" charset="-34"/>
                          <a:ea typeface="Times New Roman"/>
                          <a:cs typeface="+mj-cs"/>
                        </a:rPr>
                        <a:t>นโยบายที่กำหนดสอดรับกับสภาพการเปลี่ยนแปลงภายนอกสถานศึกษา</a:t>
                      </a:r>
                      <a:endParaRPr lang="en-US" sz="1600" dirty="0">
                        <a:latin typeface="AngsanaUPC" pitchFamily="18" charset="-34"/>
                        <a:ea typeface="Times New Roman"/>
                        <a:cs typeface="+mj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2.769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2.789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ngsanaUPC" pitchFamily="18" charset="-34"/>
                          <a:cs typeface="AngsanaUPC" pitchFamily="18" charset="-34"/>
                        </a:rPr>
                        <a:t>7.722</a:t>
                      </a:r>
                      <a:endParaRPr lang="en-US" sz="16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4.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ระบุความเสี่ยง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304800" y="2133600"/>
          <a:ext cx="8458200" cy="412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752600"/>
                <a:gridCol w="2362200"/>
                <a:gridCol w="25908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ด้าน</a:t>
                      </a:r>
                      <a:endParaRPr lang="en-US" sz="24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ลำดับ</a:t>
                      </a:r>
                      <a:r>
                        <a:rPr lang="th-TH" sz="24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ความเสี่ยง</a:t>
                      </a:r>
                      <a:endParaRPr lang="en-US" sz="24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ปัจจัย</a:t>
                      </a:r>
                      <a:r>
                        <a:rPr lang="th-TH" sz="24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ความเสี่ยงหลัก</a:t>
                      </a:r>
                      <a:endParaRPr lang="en-US" sz="24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4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ปัจจัย</a:t>
                      </a:r>
                      <a:r>
                        <a:rPr lang="th-TH" sz="24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ความเสี่ยงที่เกี่ยวข้อง</a:t>
                      </a:r>
                      <a:endParaRPr lang="en-US" sz="24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5.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การสังเคราะห์ปัจจัยความเสี่ยง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sp>
        <p:nvSpPr>
          <p:cNvPr id="7" name="ชื่อเรื่อง 4"/>
          <p:cNvSpPr txBox="1">
            <a:spLocks/>
          </p:cNvSpPr>
          <p:nvPr/>
        </p:nvSpPr>
        <p:spPr>
          <a:xfrm>
            <a:off x="381000" y="2590800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การสังเคราะห์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หมายถึง การนำปัจจัยสองอย่างหรือมากกว่าที่แยกกันอยู่ มารวมกันเข้าเป็นหนึ่ง (</a:t>
            </a:r>
            <a:r>
              <a:rPr lang="th-TH" sz="3600" b="1" dirty="0" err="1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บูรณา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การให้เป็นองค์รวม) ก่อให้เกิดสิ่งใหม่ 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2514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การปฏิบัติงาน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6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1981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การปฏิบัติงาน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4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447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การปฏิบัติงาน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914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ระบบงาน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5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3124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หลักสูตร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381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ระบบงาน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4191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ครู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657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หลักสูตร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6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8200" y="5257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ผู้เรียน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2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8200" y="4648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ครู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5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0" y="5867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ผู้เรียน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7400" y="41865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โครงการ </a:t>
            </a:r>
            <a:r>
              <a:rPr lang="en-US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C</a:t>
            </a:r>
            <a:endParaRPr lang="en-US" sz="2400" b="1" dirty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3600" y="25863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โครงการ </a:t>
            </a:r>
            <a:r>
              <a:rPr lang="en-US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B</a:t>
            </a:r>
            <a:endParaRPr lang="en-US" sz="2400" b="1" dirty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1066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โครงการ </a:t>
            </a:r>
            <a:r>
              <a:rPr lang="en-US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A</a:t>
            </a:r>
            <a:endParaRPr lang="en-US" sz="2400" b="1" dirty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  <p:cxnSp>
        <p:nvCxnSpPr>
          <p:cNvPr id="26" name="ตัวเชื่อมต่อตรง 25"/>
          <p:cNvCxnSpPr/>
          <p:nvPr/>
        </p:nvCxnSpPr>
        <p:spPr>
          <a:xfrm>
            <a:off x="2057400" y="609600"/>
            <a:ext cx="3124200" cy="685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/>
          <p:nvPr/>
        </p:nvCxnSpPr>
        <p:spPr>
          <a:xfrm>
            <a:off x="2057400" y="1143000"/>
            <a:ext cx="3048000" cy="152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ตัวเชื่อมต่อตรง 29"/>
          <p:cNvCxnSpPr>
            <a:stCxn id="12" idx="3"/>
          </p:cNvCxnSpPr>
          <p:nvPr/>
        </p:nvCxnSpPr>
        <p:spPr>
          <a:xfrm flipV="1">
            <a:off x="2438400" y="1295400"/>
            <a:ext cx="2743200" cy="383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ตัวเชื่อมต่อตรง 31"/>
          <p:cNvCxnSpPr>
            <a:stCxn id="11" idx="3"/>
          </p:cNvCxnSpPr>
          <p:nvPr/>
        </p:nvCxnSpPr>
        <p:spPr>
          <a:xfrm>
            <a:off x="2438400" y="2212033"/>
            <a:ext cx="3276600" cy="21313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ตัวเชื่อมต่อตรง 33"/>
          <p:cNvCxnSpPr>
            <a:stCxn id="10" idx="3"/>
          </p:cNvCxnSpPr>
          <p:nvPr/>
        </p:nvCxnSpPr>
        <p:spPr>
          <a:xfrm>
            <a:off x="2438400" y="2745433"/>
            <a:ext cx="3200400" cy="15979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ตัวเชื่อมต่อตรง 35"/>
          <p:cNvCxnSpPr/>
          <p:nvPr/>
        </p:nvCxnSpPr>
        <p:spPr>
          <a:xfrm flipV="1">
            <a:off x="1752600" y="4343400"/>
            <a:ext cx="3886200" cy="76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 flipV="1">
            <a:off x="2057400" y="2819400"/>
            <a:ext cx="37338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 flipV="1">
            <a:off x="1981200" y="2819400"/>
            <a:ext cx="3886200" cy="10668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ตัวเชื่อมต่อตรง 41"/>
          <p:cNvCxnSpPr/>
          <p:nvPr/>
        </p:nvCxnSpPr>
        <p:spPr>
          <a:xfrm flipV="1">
            <a:off x="1676400" y="2819400"/>
            <a:ext cx="4114800" cy="21336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ลูกศรเชื่อมต่อแบบตรง 43"/>
          <p:cNvCxnSpPr/>
          <p:nvPr/>
        </p:nvCxnSpPr>
        <p:spPr>
          <a:xfrm flipV="1">
            <a:off x="1828800" y="2819400"/>
            <a:ext cx="3962400" cy="27432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ตัวเชื่อมต่อตรง 45"/>
          <p:cNvCxnSpPr/>
          <p:nvPr/>
        </p:nvCxnSpPr>
        <p:spPr>
          <a:xfrm flipV="1">
            <a:off x="1752600" y="2819400"/>
            <a:ext cx="4038600" cy="32766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2514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การปฏิบัติงาน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6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" y="1981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การปฏิบัติงาน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4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447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การปฏิบัติงาน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914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ระบบงาน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5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8200" y="3124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หลักสูตร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8200" y="381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ระบบงาน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200" y="41910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ครู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8200" y="36576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หลักสูตร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6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38200" y="5257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ผู้เรียน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2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38200" y="46482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ครู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5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2000" y="58674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ผู้เรียน </a:t>
            </a:r>
            <a:r>
              <a:rPr lang="en-US" sz="24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</a:t>
            </a:r>
            <a:endParaRPr lang="en-US" sz="24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7400" y="41865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โครงการ </a:t>
            </a:r>
            <a:r>
              <a:rPr lang="en-US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C</a:t>
            </a:r>
            <a:endParaRPr lang="en-US" sz="2400" b="1" dirty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943600" y="25863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โครงการ </a:t>
            </a:r>
            <a:r>
              <a:rPr lang="en-US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B</a:t>
            </a:r>
            <a:endParaRPr lang="en-US" sz="2400" b="1" dirty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57800" y="1066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โครงการ </a:t>
            </a:r>
            <a:r>
              <a:rPr lang="en-US" sz="2400" b="1" dirty="0" smtClean="0">
                <a:solidFill>
                  <a:srgbClr val="FFFF00"/>
                </a:solidFill>
                <a:latin typeface="AngsanaUPC" pitchFamily="18" charset="-34"/>
                <a:cs typeface="AngsanaUPC" pitchFamily="18" charset="-34"/>
              </a:rPr>
              <a:t>A</a:t>
            </a:r>
            <a:endParaRPr lang="en-US" sz="2400" b="1" dirty="0">
              <a:solidFill>
                <a:srgbClr val="FFFF00"/>
              </a:solidFill>
              <a:latin typeface="AngsanaUPC" pitchFamily="18" charset="-34"/>
              <a:cs typeface="AngsanaUPC" pitchFamily="18" charset="-34"/>
            </a:endParaRPr>
          </a:p>
        </p:txBody>
      </p:sp>
      <p:cxnSp>
        <p:nvCxnSpPr>
          <p:cNvPr id="26" name="ตัวเชื่อมต่อตรง 25"/>
          <p:cNvCxnSpPr/>
          <p:nvPr/>
        </p:nvCxnSpPr>
        <p:spPr>
          <a:xfrm>
            <a:off x="2057400" y="609600"/>
            <a:ext cx="3124200" cy="6858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/>
          <p:nvPr/>
        </p:nvCxnSpPr>
        <p:spPr>
          <a:xfrm>
            <a:off x="2057400" y="1143000"/>
            <a:ext cx="3048000" cy="1524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ตัวเชื่อมต่อตรง 29"/>
          <p:cNvCxnSpPr>
            <a:stCxn id="12" idx="3"/>
          </p:cNvCxnSpPr>
          <p:nvPr/>
        </p:nvCxnSpPr>
        <p:spPr>
          <a:xfrm flipV="1">
            <a:off x="2438400" y="1295400"/>
            <a:ext cx="2743200" cy="38323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ตัวเชื่อมต่อตรง 31"/>
          <p:cNvCxnSpPr>
            <a:stCxn id="11" idx="3"/>
          </p:cNvCxnSpPr>
          <p:nvPr/>
        </p:nvCxnSpPr>
        <p:spPr>
          <a:xfrm>
            <a:off x="2438400" y="2212033"/>
            <a:ext cx="3276600" cy="21313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ตัวเชื่อมต่อตรง 33"/>
          <p:cNvCxnSpPr>
            <a:stCxn id="10" idx="3"/>
          </p:cNvCxnSpPr>
          <p:nvPr/>
        </p:nvCxnSpPr>
        <p:spPr>
          <a:xfrm>
            <a:off x="2438400" y="2745433"/>
            <a:ext cx="3200400" cy="159796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ตัวเชื่อมต่อตรง 35"/>
          <p:cNvCxnSpPr/>
          <p:nvPr/>
        </p:nvCxnSpPr>
        <p:spPr>
          <a:xfrm flipV="1">
            <a:off x="1752600" y="4343400"/>
            <a:ext cx="3886200" cy="762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ตัวเชื่อมต่อตรง 37"/>
          <p:cNvCxnSpPr/>
          <p:nvPr/>
        </p:nvCxnSpPr>
        <p:spPr>
          <a:xfrm flipV="1">
            <a:off x="2057400" y="2819400"/>
            <a:ext cx="3733800" cy="5334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ตัวเชื่อมต่อตรง 39"/>
          <p:cNvCxnSpPr/>
          <p:nvPr/>
        </p:nvCxnSpPr>
        <p:spPr>
          <a:xfrm flipV="1">
            <a:off x="1981200" y="2819400"/>
            <a:ext cx="3886200" cy="10668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ตัวเชื่อมต่อตรง 41"/>
          <p:cNvCxnSpPr/>
          <p:nvPr/>
        </p:nvCxnSpPr>
        <p:spPr>
          <a:xfrm flipV="1">
            <a:off x="1676400" y="2819400"/>
            <a:ext cx="4114800" cy="21336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ลูกศรเชื่อมต่อแบบตรง 43"/>
          <p:cNvCxnSpPr/>
          <p:nvPr/>
        </p:nvCxnSpPr>
        <p:spPr>
          <a:xfrm flipV="1">
            <a:off x="1828800" y="2819400"/>
            <a:ext cx="3962400" cy="27432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ตัวเชื่อมต่อตรง 45"/>
          <p:cNvCxnSpPr/>
          <p:nvPr/>
        </p:nvCxnSpPr>
        <p:spPr>
          <a:xfrm flipV="1">
            <a:off x="1752600" y="2819400"/>
            <a:ext cx="4038600" cy="327660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38600" y="5638800"/>
            <a:ext cx="4419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  <a:cs typeface="+mj-cs"/>
              </a:rPr>
              <a:t>ทำการสังเคราะห์ข้อมูลปัจจัยความเสี่ยงหลัก</a:t>
            </a:r>
            <a:endParaRPr lang="en-US" sz="2800" b="1" dirty="0">
              <a:solidFill>
                <a:schemeClr val="bg1"/>
              </a:solidFill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5.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การสังเคราะห์ปัจจัยความเสี่ยง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8" name="ตาราง 7"/>
          <p:cNvGraphicFramePr>
            <a:graphicFrameLocks noGrp="1"/>
          </p:cNvGraphicFramePr>
          <p:nvPr/>
        </p:nvGraphicFramePr>
        <p:xfrm>
          <a:off x="457200" y="2133600"/>
          <a:ext cx="8458200" cy="3857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9700"/>
                <a:gridCol w="1409700"/>
                <a:gridCol w="1409700"/>
                <a:gridCol w="1409700"/>
                <a:gridCol w="1409700"/>
                <a:gridCol w="14097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th-TH" sz="2400" b="1" dirty="0" smtClean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ด้าน</a:t>
                      </a:r>
                      <a:endParaRPr lang="en-US" sz="2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ปัจจัยความเสี่ยงหลัก</a:t>
                      </a:r>
                      <a:endParaRPr lang="en-US" sz="2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โครงการ</a:t>
                      </a:r>
                      <a:endParaRPr lang="en-US" sz="2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วัตถุประสงค์</a:t>
                      </a:r>
                      <a:endParaRPr lang="en-US" sz="2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กระบวนการ</a:t>
                      </a:r>
                      <a:b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</a:br>
                      <a: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บริหารจัดการกับความเสี่ยง</a:t>
                      </a:r>
                      <a:endParaRPr lang="en-US" sz="2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th-TH" sz="2400" b="1" dirty="0">
                          <a:solidFill>
                            <a:srgbClr val="FFFF00"/>
                          </a:solidFill>
                          <a:latin typeface="Calibri"/>
                          <a:ea typeface="Calibri"/>
                          <a:cs typeface="Angsana New"/>
                        </a:rPr>
                        <a:t>วัตถุประสงค์ระดับกระบวนการ</a:t>
                      </a:r>
                      <a:endParaRPr lang="en-US" sz="2400" dirty="0">
                        <a:solidFill>
                          <a:srgbClr val="FFFF00"/>
                        </a:solidFill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th-TH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ขั้นตอนการบริหารจัดการความเสี่ยง</a:t>
            </a:r>
            <a:endParaRPr lang="en-US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ชื่อเรื่อง 4"/>
          <p:cNvSpPr txBox="1">
            <a:spLocks/>
          </p:cNvSpPr>
          <p:nvPr/>
        </p:nvSpPr>
        <p:spPr>
          <a:xfrm>
            <a:off x="381000" y="11430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742950" lvl="0" indent="-742950">
              <a:spcBef>
                <a:spcPct val="0"/>
              </a:spcBef>
            </a:pPr>
            <a:r>
              <a:rPr lang="en-US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6. </a:t>
            </a:r>
            <a:r>
              <a:rPr lang="th-TH" sz="3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แผนบริหารความเสี่ยง</a:t>
            </a:r>
            <a:endParaRPr kumimoji="0" lang="en-US" sz="360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graphicFrame>
        <p:nvGraphicFramePr>
          <p:cNvPr id="7" name="ตาราง 6"/>
          <p:cNvGraphicFramePr>
            <a:graphicFrameLocks noGrp="1"/>
          </p:cNvGraphicFramePr>
          <p:nvPr/>
        </p:nvGraphicFramePr>
        <p:xfrm>
          <a:off x="304800" y="2128520"/>
          <a:ext cx="8610597" cy="3639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  <a:gridCol w="956733"/>
              </a:tblGrid>
              <a:tr h="370840">
                <a:tc gridSpan="9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โครงการ...............................................................................................................................................................................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9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วัตถุประสงค์...........................................................................................................................................................................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แนวทาง</a:t>
                      </a:r>
                      <a:b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การบริหารจัดการกับความเสี่ยง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วัตถุประสงค์</a:t>
                      </a:r>
                      <a:b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ระดับกระบวนการ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ระยะ</a:t>
                      </a:r>
                      <a:br>
                        <a:rPr lang="th-TH" sz="1800" b="1" dirty="0" smtClean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 smtClean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เวลา</a:t>
                      </a: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ดำเนินการ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การติดตามผลการดำเนินงาน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ผลผลิต</a:t>
                      </a: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ที่คาดหวัง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หลักฐานเพื่อการติดตามผลและตรวจสอบ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วิธีการประเมินและทบทวนความเสี่ยง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ลำดับความเสี่ยงที่ต้องการ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solidFill>
                            <a:srgbClr val="002060"/>
                          </a:solidFill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ผู้รับผิดชอบ</a:t>
                      </a:r>
                      <a:endParaRPr lang="en-US" sz="1800" b="1" dirty="0">
                        <a:solidFill>
                          <a:srgbClr val="002060"/>
                        </a:solidFill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สถานศึกษาดำเนินงาน</a:t>
            </a:r>
            <a:b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การบริหารจัดการความเสี่ยง</a:t>
            </a:r>
            <a:endParaRPr lang="en-US" sz="66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949575"/>
            <a:ext cx="8001000" cy="1470025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แต่งตั้งคณะทำงานบริหารความเสี่ยงรายโครงการ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2.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แต่งตั้งคณะทำงานติดตามผลการดำเนินงานบริหารความเสี่ยง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3.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คณะทำงานตามข้อ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ดำเนินงานตามแผนบริหารความเสี่ยง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  ที่กำหนด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4.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คณะทำงานตามข้อ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2.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วางแผนติดตามการบริหารความเสี่ยง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  รายโครงการ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5.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คณะทำงานตามข้อ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 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และ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2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รายงานผลการดำเนินงานเป็น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   ระยะ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6.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เมื่อสิ้นสุดโครงการ ให้ประเมินย้อนกลับ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7.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คณะทำงานตามข้อ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1 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และ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2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รายงานผลเมื่อสิ้นสุดโครงการ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endParaRPr lang="en-US" sz="36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358775"/>
            <a:ext cx="7772400" cy="1470025"/>
          </a:xfrm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แบบรายงานการบริหารและจัดการความเสี่ยง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สำหรับผู้รับผิดชอบโครงการในการบริหารความเสี่ยง</a:t>
            </a:r>
            <a: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endParaRPr lang="en-US" sz="36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304800" y="1676400"/>
          <a:ext cx="8458200" cy="3779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โครงการ...............................................................................................................................................................................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วัตถุประสงค์...........................................................................................................................................................................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แนวทาง</a:t>
                      </a:r>
                      <a:b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การบริหารจัดการ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กับความเสี่ยง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วัตถุประสงค์</a:t>
                      </a:r>
                      <a:b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ระดับกระบวนการ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การดำเนินงาน และหลักฐาน</a:t>
                      </a:r>
                      <a:b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ประกอบ</a:t>
                      </a:r>
                      <a:b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การดำเนินงาน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ปัญหาอุปสรรค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การดำเนินการ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ระยะต่อไป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381000" y="762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th-TH" sz="4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ประโยชน์ของการบริหารความเสี่ยง</a:t>
            </a:r>
            <a:endParaRPr lang="en-US" sz="4800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381000" y="3787775"/>
            <a:ext cx="8458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   1. เป็นการสร้างฐานข้อมูลในการตัดสินใจ  เพื่อดำเนินงานให้ตอบสนอง</a:t>
            </a:r>
            <a:b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ต่อเป้าหมายและภารกิจหลักของหน่วยงาน</a:t>
            </a:r>
            <a:endParaRPr lang="en-US" sz="2800" b="1" dirty="0" smtClean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  <a:p>
            <a: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2. ช่วยสะท้อนภาพรวมของความเสี่ยงที่สำคัญได้ทั้งหมด ทำให้เข้าใจถึง</a:t>
            </a:r>
            <a:b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เป้าหมาย  ภารกิจหลักของหน่วยงาน และตระหนักถึงความเสี่ยงที่จะส่งผลกระทบในเชิงลบต่อหน่วยงาน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   3. เป็นเครื่องมือในการบริหารงาน  สร้างความมั่นใจได้ว่าความเสี่ยงได้รับการจัดการอย่างเหมาะสม เป็นระบบ ตั้งแต่ การวางแผน การกำหนดกลยุทธ์ การติดตามควบคุม และการวัดผล</a:t>
            </a:r>
            <a:endParaRPr lang="en-US" sz="2800" b="1" dirty="0" smtClean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  <a:p>
            <a: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4. ช่วยให้การพัฒนาหน่วยงาน ให้เป็นไปในทิศทางเดียวกัน โดยมีกลยุทธ์ วัตถุประสงค์ และระดับความเสี่ยงชัดเจน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   5. ช่วยให้การบริหารเป็นไปอย่างมีประสิทธิภาพและมีประสิทธิผล เพราะ มีการเลือกใช้มาตรการในการบริหารความเสี่ยง</a:t>
            </a:r>
            <a:endParaRPr lang="en-US" sz="2800" b="1" dirty="0" smtClean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  <a:p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b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358775"/>
            <a:ext cx="7772400" cy="1470025"/>
          </a:xfrm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แบบรายงานการบริหารและจัดการความเสี่ยง </a:t>
            </a:r>
            <a:r>
              <a:rPr lang="en-US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:</a:t>
            </a: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 </a:t>
            </a:r>
            <a:b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สำหรับผู้ติดตามการบริหารความเสี่ยง</a:t>
            </a:r>
            <a: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endParaRPr lang="en-US" sz="36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304800" y="1676400"/>
          <a:ext cx="84582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40"/>
                <a:gridCol w="1691640"/>
                <a:gridCol w="1691640"/>
                <a:gridCol w="1691640"/>
                <a:gridCol w="1691640"/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โครงการ...............................................................................................................................................................................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5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วัตถุประสงค์...........................................................................................................................................................................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แนวทาง</a:t>
                      </a:r>
                      <a:b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การบริหารจัดการ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กับความเสี่ยง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วัตถุประสงค์</a:t>
                      </a:r>
                      <a:b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ระดับกระบวนการ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ผลการตรวจติดตาม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หลักฐานประกอบ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การติดตามผล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และตรวจสอบ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ข้อเสนอสำหรับ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การดำเนินการ</a:t>
                      </a:r>
                      <a: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/>
                      </a:r>
                      <a:br>
                        <a:rPr lang="en-US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20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ระยะต่อไป</a:t>
                      </a:r>
                      <a:endParaRPr lang="en-US" sz="20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358775"/>
            <a:ext cx="7772400" cy="1470025"/>
          </a:xfrm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>แบบรายงานผลการบริหารจัดการความเสี่ยง</a:t>
            </a:r>
            <a: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  <a:t/>
            </a:r>
            <a:br>
              <a:rPr lang="en-US" sz="3600" dirty="0" smtClean="0">
                <a:solidFill>
                  <a:schemeClr val="bg1"/>
                </a:solidFill>
                <a:latin typeface="AngsanaUPC" pitchFamily="18" charset="-34"/>
                <a:cs typeface="AngsanaUPC" pitchFamily="18" charset="-34"/>
              </a:rPr>
            </a:br>
            <a:endParaRPr lang="en-US" sz="3600" b="1" dirty="0">
              <a:solidFill>
                <a:schemeClr val="bg1"/>
              </a:solidFill>
              <a:latin typeface="AngsanaUPC" pitchFamily="18" charset="-34"/>
              <a:cs typeface="AngsanaUPC" pitchFamily="18" charset="-34"/>
            </a:endParaRPr>
          </a:p>
        </p:txBody>
      </p:sp>
      <p:graphicFrame>
        <p:nvGraphicFramePr>
          <p:cNvPr id="5" name="ตาราง 4"/>
          <p:cNvGraphicFramePr>
            <a:graphicFrameLocks noGrp="1"/>
          </p:cNvGraphicFramePr>
          <p:nvPr/>
        </p:nvGraphicFramePr>
        <p:xfrm>
          <a:off x="304800" y="1676400"/>
          <a:ext cx="8458198" cy="3639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8314"/>
                <a:gridCol w="1208314"/>
                <a:gridCol w="1208314"/>
                <a:gridCol w="1208314"/>
                <a:gridCol w="1208314"/>
                <a:gridCol w="1208314"/>
                <a:gridCol w="1208314"/>
              </a:tblGrid>
              <a:tr h="370840">
                <a:tc gridSpan="7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โครงการ...............................................................................................................................................................................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7">
                  <a:txBody>
                    <a:bodyPr/>
                    <a:lstStyle/>
                    <a:p>
                      <a:r>
                        <a:rPr lang="th-TH" sz="2000" b="1" dirty="0" smtClean="0">
                          <a:latin typeface="AngsanaUPC" pitchFamily="18" charset="-34"/>
                          <a:cs typeface="AngsanaUPC" pitchFamily="18" charset="-34"/>
                        </a:rPr>
                        <a:t>วัตถุประสงค์...........................................................................................................................................................................</a:t>
                      </a:r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แนวทาง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การบริหารจัดการ</a:t>
                      </a:r>
                      <a:r>
                        <a:rPr lang="th-TH" sz="18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กับ</a:t>
                      </a:r>
                      <a:br>
                        <a:rPr lang="th-TH" sz="18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ความ</a:t>
                      </a: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เสี่ยง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วัตถุประสงค์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ระดับ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กระบวนการ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ลำดับ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ความเสี่ยงเดิม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ผล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การดำเนินงาน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 smtClean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หลักฐาน</a:t>
                      </a: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ประกอบ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การดำเนินงาน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ลำดับ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ความเสี่ยงใหม่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ข้อเสนอแนะเพื่อการดำเนินงาน</a:t>
                      </a:r>
                      <a:b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</a:br>
                      <a:r>
                        <a:rPr lang="th-TH" sz="1800" b="1" dirty="0">
                          <a:latin typeface="AngsanaUPC" pitchFamily="18" charset="-34"/>
                          <a:ea typeface="Calibri"/>
                          <a:cs typeface="AngsanaUPC" pitchFamily="18" charset="-34"/>
                        </a:rPr>
                        <a:t>ระยะต่อไป</a:t>
                      </a:r>
                      <a:endParaRPr lang="en-US" sz="1800" dirty="0">
                        <a:latin typeface="AngsanaUPC" pitchFamily="18" charset="-34"/>
                        <a:ea typeface="Calibri"/>
                        <a:cs typeface="AngsanaUPC" pitchFamily="18" charset="-34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AngsanaUPC" pitchFamily="18" charset="-34"/>
                        <a:cs typeface="AngsanaUPC" pitchFamily="18" charset="-34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การบริหารจัดการความเสี่ยง</a:t>
            </a:r>
            <a:b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66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คุณภาพการจัดการศึกษา </a:t>
            </a:r>
            <a:r>
              <a:rPr lang="th-TH" sz="6600" b="1" dirty="0" err="1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กศน.</a:t>
            </a:r>
            <a:endParaRPr lang="en-US" sz="66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57200" y="457200"/>
            <a:ext cx="7772400" cy="1470025"/>
          </a:xfrm>
        </p:spPr>
        <p:txBody>
          <a:bodyPr>
            <a:normAutofit/>
          </a:bodyPr>
          <a:lstStyle/>
          <a:p>
            <a:pPr algn="l"/>
            <a:r>
              <a:rPr lang="th-TH" sz="4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ความเสี่ยง หมายถึง</a:t>
            </a:r>
            <a:endParaRPr lang="en-US" sz="48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609600" y="3330575"/>
            <a:ext cx="8077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th-TH" sz="44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ความไม่แน่นอนที่</a:t>
            </a:r>
            <a:r>
              <a:rPr lang="th-TH" sz="44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เกิดขึ้นแล้ว หรือที่จะเกิดขึ้นในอนาคต       และ</a:t>
            </a:r>
            <a:r>
              <a:rPr lang="th-TH" sz="44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มีผลต่อการบรรลุเป้าหมายหรือวัตถุประสงค์ที่ตั้งใจไว้ </a:t>
            </a:r>
            <a:r>
              <a:rPr lang="th-TH" sz="44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โดย</a:t>
            </a:r>
            <a:r>
              <a:rPr lang="th-TH" sz="44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การประเมินความเสี่ยง</a:t>
            </a:r>
            <a:r>
              <a:rPr lang="th-TH" sz="44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ของเหตุการณ์นั้นว่า</a:t>
            </a:r>
            <a:r>
              <a:rPr lang="th-TH" sz="44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sz="44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มีโอกาสของความเสี่ยงและผลกระทบของความเสี่ยง มากน้อยเพียงใด </a:t>
            </a:r>
            <a:br>
              <a:rPr lang="th-TH" sz="44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th-TH" sz="40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การประเมินความเสี่ยง  </a:t>
            </a:r>
            <a:r>
              <a:rPr lang="th-TH" sz="40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หมายถึง</a:t>
            </a:r>
            <a:br>
              <a:rPr lang="th-TH" sz="40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endParaRPr lang="en-US" sz="40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914400" y="30257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#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การระบุความเสี่ยง 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#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การวิเคราะห์ความเสี่ยง  </a:t>
            </a:r>
            <a:r>
              <a:rPr lang="th-TH" sz="4000" b="1" dirty="0">
                <a:solidFill>
                  <a:schemeClr val="bg1"/>
                </a:solidFill>
                <a:latin typeface="Browallia News" pitchFamily="34" charset="-34"/>
                <a:ea typeface="+mj-ea"/>
                <a:cs typeface="Browallia News" pitchFamily="34" charset="-34"/>
              </a:rPr>
              <a:t/>
            </a:r>
            <a:br>
              <a:rPr lang="th-TH" sz="4000" b="1" dirty="0">
                <a:solidFill>
                  <a:schemeClr val="bg1"/>
                </a:solidFill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lang="en-US" sz="4000" b="1" dirty="0" smtClean="0">
                <a:solidFill>
                  <a:schemeClr val="bg1"/>
                </a:solidFill>
                <a:latin typeface="Browallia News" pitchFamily="34" charset="-34"/>
                <a:ea typeface="+mj-ea"/>
                <a:cs typeface="Browallia News" pitchFamily="34" charset="-34"/>
              </a:rPr>
              <a:t>#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การจัดลำดับความเสี่ยง 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  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โดยการประเมินจาก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	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1.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โอกาสที่จะเกิดเหตุการณ์นั้น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	  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2.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ผลกระทบที่คาดว่าจะได้รับ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kumimoji="0" lang="th-TH" sz="40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               </a:t>
            </a: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หากเกิดเหตุการณ์นั้น </a:t>
            </a:r>
            <a:b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sp>
        <p:nvSpPr>
          <p:cNvPr id="6" name="รูปห้าเหลี่ยม 5"/>
          <p:cNvSpPr/>
          <p:nvPr/>
        </p:nvSpPr>
        <p:spPr>
          <a:xfrm>
            <a:off x="2590800" y="5791200"/>
            <a:ext cx="6324600" cy="914400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2667000" y="554037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 ประเมินความเสี่ยง  </a:t>
            </a:r>
            <a:r>
              <a:rPr lang="th-TH" sz="4000" b="1" noProof="0" dirty="0" smtClean="0">
                <a:solidFill>
                  <a:srgbClr val="002060"/>
                </a:solidFill>
                <a:latin typeface="Browallia News" pitchFamily="34" charset="-34"/>
                <a:ea typeface="+mj-ea"/>
                <a:cs typeface="Browallia News" pitchFamily="34" charset="-34"/>
              </a:rPr>
              <a:t>จากปัจจัยเสี่ยง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th-TH" sz="4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ปัจจัยเสี่ยง </a:t>
            </a:r>
            <a:r>
              <a:rPr lang="th-TH" sz="4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sz="4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หมายถึง</a:t>
            </a:r>
            <a:endParaRPr lang="en-US" sz="36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533400" y="2720975"/>
            <a:ext cx="79248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/>
            </a:r>
            <a:b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   ต้นเหตุหรือสาเหตุที่มาของความเสี่ยง  ที่จะมีผลทำให้การปฏิบัติงานไม่บรรลุวัตถุประสงค์</a:t>
            </a:r>
            <a:r>
              <a:rPr kumimoji="0" lang="th-TH" sz="36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  </a:t>
            </a:r>
            <a:r>
              <a:rPr kumimoji="0" lang="th-TH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>ซึ่งสาเหตุของความเสี่ยงที่ระบุ     ควรเป็นสาเหตุหรือการปฏิบัติงานที่แท้จริง     เพื่อจะได้วิเคราะห์    และกำหนดมาตรการลดความเสี่ยงในภายหลังได้ อย่างถูกต้อง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  <a:t/>
            </a:r>
            <a:b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owallia News" pitchFamily="34" charset="-34"/>
                <a:ea typeface="+mj-ea"/>
                <a:cs typeface="Browallia News" pitchFamily="34" charset="-34"/>
              </a:rPr>
            </a:b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752600" y="5334000"/>
            <a:ext cx="6629400" cy="10668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latin typeface="Browallia News" pitchFamily="34" charset="-34"/>
                <a:cs typeface="Browallia News" pitchFamily="34" charset="-34"/>
              </a:rPr>
              <a:t>ปัจจัยความเสี่ยง กำหนดปัจจัยตามระบบ </a:t>
            </a:r>
            <a:r>
              <a:rPr lang="en-US" sz="3600" b="1" dirty="0" smtClean="0">
                <a:latin typeface="Browallia News" pitchFamily="34" charset="-34"/>
                <a:cs typeface="Browallia News" pitchFamily="34" charset="-34"/>
              </a:rPr>
              <a:t>I P O </a:t>
            </a:r>
            <a:endParaRPr lang="en-US" sz="3600" b="1" dirty="0">
              <a:latin typeface="Browallia News" pitchFamily="34" charset="-34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ชื่อเรื่อง 1"/>
          <p:cNvSpPr>
            <a:spLocks noGrp="1"/>
          </p:cNvSpPr>
          <p:nvPr>
            <p:ph type="ctrTitle"/>
          </p:nvPr>
        </p:nvSpPr>
        <p:spPr>
          <a:xfrm>
            <a:off x="457200" y="0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th-TH" sz="4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การควบคุมความเสี่ยง </a:t>
            </a:r>
            <a:endParaRPr lang="en-US" sz="48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7" name="ชื่อเรื่อง 1"/>
          <p:cNvSpPr txBox="1">
            <a:spLocks/>
          </p:cNvSpPr>
          <p:nvPr/>
        </p:nvSpPr>
        <p:spPr>
          <a:xfrm>
            <a:off x="762000" y="3276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th-TH" sz="36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นโยบาย แนวทาง หรือขั้นตอน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ปฏิบัติงาน </a:t>
            </a: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เพื่อ</a:t>
            </a:r>
            <a:r>
              <a:rPr lang="th-TH" sz="36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การลดความเสี่ยง และทำให้การดำเนินงานบรรลุวัตถุประสงค์ แบ่งออกเป็น </a:t>
            </a: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4  </a:t>
            </a:r>
            <a:r>
              <a:rPr lang="th-TH" sz="36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ประเภท </a:t>
            </a:r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คือ</a:t>
            </a:r>
            <a: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en-US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         </a:t>
            </a:r>
            <a:r>
              <a:rPr lang="en-US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1</a:t>
            </a:r>
            <a:r>
              <a:rPr lang="en-US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. </a:t>
            </a:r>
            <a:r>
              <a:rPr lang="th-TH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การควบคุมเพื่อการป้องกัน   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เป็นวิธีการ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ควบคุม</a:t>
            </a:r>
            <a:r>
              <a:rPr lang="en-US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เพื่อ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ป้องกันไม่ให้เกิดความเสี่ยงและข้อผิดพลาดตั้งแต่แรก</a:t>
            </a:r>
            <a:b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     </a:t>
            </a:r>
            <a:r>
              <a:rPr lang="en-US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2</a:t>
            </a:r>
            <a:r>
              <a:rPr lang="en-US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. </a:t>
            </a:r>
            <a:r>
              <a:rPr lang="th-TH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การควบคุมเพื่อให้ตรวจพบ  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เป็นวิธีการ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ควบคุม </a:t>
            </a:r>
            <a:r>
              <a:rPr lang="en-US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 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เมื่อค้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นพบข้อผิดพลาดที่เกิดขึ้นแล้ว</a:t>
            </a:r>
            <a:r>
              <a:rPr lang="en-US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en-US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 3</a:t>
            </a:r>
            <a:r>
              <a:rPr lang="en-US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. </a:t>
            </a:r>
            <a:r>
              <a:rPr lang="th-TH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การควบคุมโดยการชี้แนะ </a:t>
            </a:r>
            <a:r>
              <a:rPr lang="en-US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เป็น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วิธีการควบคุมที่ส่งเสริมหรือกระตุ้นให้เกิดความสำเร็จตามวัตถุประสงค์ที่ต้องการ</a:t>
            </a:r>
            <a:r>
              <a:rPr lang="en-US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en-US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</a:t>
            </a:r>
            <a:r>
              <a:rPr lang="en-US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4</a:t>
            </a:r>
            <a:r>
              <a:rPr lang="en-US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. </a:t>
            </a:r>
            <a:r>
              <a:rPr lang="th-TH" sz="28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การควบคุมเพื่อการแก้ไข  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เป็นวิธีการ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ควบคุม 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เพื่อแก้ไขข้อผิดพลาดที่เกิดขึ้นให้ถูกต้อง </a:t>
            </a:r>
            <a:r>
              <a:rPr lang="th-TH" sz="2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ไม่ให้</a:t>
            </a:r>
            <a:r>
              <a:rPr lang="th-TH" sz="2800" b="1" dirty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เกิดข้อผิดพลาดซ้ำอีกในอนาคต</a:t>
            </a:r>
            <a:r>
              <a:rPr lang="th-TH" sz="36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th-TH" sz="3600" b="1" dirty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ชื่อเรื่อง 4"/>
          <p:cNvSpPr>
            <a:spLocks noGrp="1"/>
          </p:cNvSpPr>
          <p:nvPr>
            <p:ph type="ctrTitle"/>
          </p:nvPr>
        </p:nvSpPr>
        <p:spPr>
          <a:xfrm>
            <a:off x="304800" y="2492375"/>
            <a:ext cx="40386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กิจกรรม </a:t>
            </a:r>
            <a:r>
              <a:rPr lang="th-TH" b="1" dirty="0" err="1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กศน.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# 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การศึกษาขั้นพื้นฐาน</a:t>
            </a: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/>
            </a:r>
            <a:b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#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การศึกษาต่อเนื่อง</a:t>
            </a:r>
            <a:b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en-US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#</a:t>
            </a:r>
            <a:r>
              <a:rPr lang="th-TH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 การศึกษาตามอัธยาศัย</a:t>
            </a:r>
            <a:endParaRPr lang="en-US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6" name="วงเล็บปีกกาขวา 5"/>
          <p:cNvSpPr/>
          <p:nvPr/>
        </p:nvSpPr>
        <p:spPr>
          <a:xfrm>
            <a:off x="3962400" y="2590800"/>
            <a:ext cx="746760" cy="2667000"/>
          </a:xfrm>
          <a:prstGeom prst="rightBrace">
            <a:avLst>
              <a:gd name="adj1" fmla="val 8333"/>
              <a:gd name="adj2" fmla="val 50497"/>
            </a:avLst>
          </a:prstGeom>
          <a:ln w="34925" cmpd="sng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800600" y="1676400"/>
            <a:ext cx="4191000" cy="43434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ความเสี่ยง</a:t>
            </a:r>
          </a:p>
          <a:p>
            <a:pPr algn="ctr"/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@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 คุ้มครองสิทธิเยาวชน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@ 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คุณภาพผู้สำเร็จการศึกษา</a:t>
            </a: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/>
            </a:r>
            <a:br>
              <a:rPr lang="en-US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@ 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การคัดกรองผู้เรียนกลุ่มเสี่ยง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@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 พฤติกรรมผู้เรียน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@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 อุบัติภัยของผู้เรียน 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en-US" sz="3200" b="1" dirty="0" smtClean="0">
                <a:latin typeface="Browallia News" pitchFamily="34" charset="-34"/>
                <a:cs typeface="Browallia News" pitchFamily="34" charset="-34"/>
              </a:rPr>
              <a:t>@ </a:t>
            </a:r>
            <a:r>
              <a:rPr lang="th-TH" sz="3200" b="1" dirty="0" smtClean="0">
                <a:latin typeface="Browallia News" pitchFamily="34" charset="-34"/>
                <a:cs typeface="Browallia News" pitchFamily="34" charset="-34"/>
              </a:rPr>
              <a:t>คุณภาพการจัดการศึกษา</a:t>
            </a:r>
            <a:br>
              <a:rPr lang="th-TH" sz="3200" b="1" dirty="0" smtClean="0"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(ความเสี่ยงตามบริบท</a:t>
            </a:r>
            <a:b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28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ของสถานศึกษา)</a:t>
            </a:r>
            <a:endParaRPr lang="en-US" sz="2800" b="1" dirty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2438400" y="228600"/>
            <a:ext cx="4495800" cy="914400"/>
          </a:xfrm>
          <a:prstGeom prst="rect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3600" b="1" dirty="0" smtClean="0">
                <a:latin typeface="Browallia News" pitchFamily="34" charset="-34"/>
                <a:cs typeface="Browallia News" pitchFamily="34" charset="-34"/>
              </a:rPr>
              <a:t>สภาพการณ์ที่พบ</a:t>
            </a:r>
            <a:endParaRPr lang="en-US" sz="3600" b="1" dirty="0">
              <a:latin typeface="Browallia News" pitchFamily="34" charset="-34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304800" y="304801"/>
            <a:ext cx="7772400" cy="1143000"/>
          </a:xfrm>
        </p:spPr>
        <p:txBody>
          <a:bodyPr>
            <a:normAutofit/>
          </a:bodyPr>
          <a:lstStyle/>
          <a:p>
            <a:pPr algn="l"/>
            <a:r>
              <a:rPr lang="th-TH" sz="4800" b="1" dirty="0" smtClean="0">
                <a:solidFill>
                  <a:schemeClr val="bg1"/>
                </a:solidFill>
                <a:latin typeface="Browallia News" pitchFamily="34" charset="-34"/>
                <a:cs typeface="Browallia News" pitchFamily="34" charset="-34"/>
              </a:rPr>
              <a:t>การจัดทำการบริหารความเสี่ยง</a:t>
            </a:r>
            <a:endParaRPr lang="en-US" sz="4800" b="1" dirty="0">
              <a:solidFill>
                <a:schemeClr val="bg1"/>
              </a:solidFill>
              <a:latin typeface="Browallia News" pitchFamily="34" charset="-34"/>
              <a:cs typeface="Browallia News" pitchFamily="34" charset="-34"/>
            </a:endParaRPr>
          </a:p>
        </p:txBody>
      </p:sp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533400" y="3352800"/>
            <a:ext cx="838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 </a:t>
            </a:r>
            <a:r>
              <a:rPr lang="en-US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1</a:t>
            </a: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) ระบุความเสี่ยงที่อาจมีผลกระทบต่อการปฏิบัติงาน  </a:t>
            </a:r>
            <a:b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 2) ประเมินความเสี่ยง และ กำหนดแนวทางการบริหารความเสี่ยงที่เหมาะสม </a:t>
            </a:r>
            <a:b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3) พิจารณาความเสี่ยงในการกำหนดกลยุทธ์ของหน่วยงาน </a:t>
            </a:r>
            <a:b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4) บริหารความเสี่ยงทั่วทั้งองค์กร ในทุกๆ ความเสี่ยง</a:t>
            </a:r>
            <a:b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แต่ละตัวที่มีความเชื่อมโยงกัน </a:t>
            </a:r>
            <a:b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5) บริหารความเสี่ยงให้อยู่ในระดับที่หน่วยงานยอมรับได้ </a:t>
            </a:r>
            <a:b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</a:br>
            <a:r>
              <a:rPr lang="th-TH" sz="3200" b="1" dirty="0" smtClean="0">
                <a:solidFill>
                  <a:srgbClr val="FFFF00"/>
                </a:solidFill>
                <a:latin typeface="Browallia News" pitchFamily="34" charset="-34"/>
                <a:cs typeface="Browallia News" pitchFamily="34" charset="-34"/>
              </a:rPr>
              <a:t>          6)  มีการติดตามผลระบบบริหารความเสี่ยง และ ผลการบริหารความเสี่ยง</a:t>
            </a:r>
            <a:endParaRPr lang="en-US" sz="3200" b="1" dirty="0" smtClean="0">
              <a:solidFill>
                <a:srgbClr val="FFFF00"/>
              </a:solidFill>
              <a:latin typeface="Browallia News" pitchFamily="34" charset="-34"/>
              <a:cs typeface="Browallia News" pitchFamily="34" charset="-3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Browallia News" pitchFamily="34" charset="-34"/>
              <a:ea typeface="+mj-ea"/>
              <a:cs typeface="Browallia News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1247</Words>
  <Application>Microsoft Office PowerPoint</Application>
  <PresentationFormat>นำเสนอทางหน้าจอ (4:3)</PresentationFormat>
  <Paragraphs>403</Paragraphs>
  <Slides>32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32</vt:i4>
      </vt:variant>
    </vt:vector>
  </HeadingPairs>
  <TitlesOfParts>
    <vt:vector size="33" baseType="lpstr">
      <vt:lpstr>ชุดรูปแบบของ Office</vt:lpstr>
      <vt:lpstr>การบริหารจัดการความเสี่ยง คุณภาพการจัดการศึกษา กศน.</vt:lpstr>
      <vt:lpstr>การบริหารความเสี่ยง</vt:lpstr>
      <vt:lpstr>ประโยชน์ของการบริหารความเสี่ยง</vt:lpstr>
      <vt:lpstr>ความเสี่ยง หมายถึง</vt:lpstr>
      <vt:lpstr>การประเมินความเสี่ยง  หมายถึง </vt:lpstr>
      <vt:lpstr>ปัจจัยเสี่ยง  หมายถึง</vt:lpstr>
      <vt:lpstr>การควบคุมความเสี่ยง </vt:lpstr>
      <vt:lpstr>กิจกรรม กศน.  # การศึกษาขั้นพื้นฐาน # การศึกษาต่อเนื่อง # การศึกษาตามอัธยาศัย</vt:lpstr>
      <vt:lpstr>การจัดทำการบริหารความเสี่ยง</vt:lpstr>
      <vt:lpstr>               กิจกรรม กศน. :  การศึกษาขั้นพื้นฐาน การศึกษาต่อเนื่อง และ การศึกษาตามอัธยาศัย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ขั้นตอนการบริหารจัดการความเสี่ยง</vt:lpstr>
      <vt:lpstr>ภาพนิ่ง 23</vt:lpstr>
      <vt:lpstr>ภาพนิ่ง 24</vt:lpstr>
      <vt:lpstr>ขั้นตอนการบริหารจัดการความเสี่ยง</vt:lpstr>
      <vt:lpstr>ขั้นตอนการบริหารจัดการความเสี่ยง</vt:lpstr>
      <vt:lpstr>สถานศึกษาดำเนินงาน การบริหารจัดการความเสี่ยง</vt:lpstr>
      <vt:lpstr>1. แต่งตั้งคณะทำงานบริหารความเสี่ยงรายโครงการ 2. แต่งตั้งคณะทำงานติดตามผลการดำเนินงานบริหารความเสี่ยง 3. คณะทำงานตามข้อ 1. ดำเนินงานตามแผนบริหารความเสี่ยง     ที่กำหนด 4. คณะทำงานตามข้อ 2. วางแผนติดตามการบริหารความเสี่ยง     รายโครงการ 5. คณะทำงานตามข้อ 1 และ 2 รายงานผลการดำเนินงานเป็น     ระยะ 6. เมื่อสิ้นสุดโครงการ ให้ประเมินย้อนกลับ 7. คณะทำงานตามข้อ 1 และ 2 รายงานผลเมื่อสิ้นสุดโครงการ </vt:lpstr>
      <vt:lpstr>แบบรายงานการบริหารและจัดการความเสี่ยง :  สำหรับผู้รับผิดชอบโครงการในการบริหารความเสี่ยง </vt:lpstr>
      <vt:lpstr>แบบรายงานการบริหารและจัดการความเสี่ยง :  สำหรับผู้ติดตามการบริหารความเสี่ยง </vt:lpstr>
      <vt:lpstr>แบบรายงานผลการบริหารจัดการความเสี่ยง </vt:lpstr>
      <vt:lpstr>การบริหารจัดการความเสี่ยง คุณภาพการจัดการศึกษา กศน.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การบริหารจัดการความเสี่ยง</dc:title>
  <dc:creator>nuy</dc:creator>
  <cp:lastModifiedBy>nuy</cp:lastModifiedBy>
  <cp:revision>33</cp:revision>
  <dcterms:created xsi:type="dcterms:W3CDTF">2014-10-27T02:56:28Z</dcterms:created>
  <dcterms:modified xsi:type="dcterms:W3CDTF">2015-01-13T02:48:33Z</dcterms:modified>
</cp:coreProperties>
</file>